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8" r:id="rId3"/>
  </p:sldMasterIdLst>
  <p:sldIdLst>
    <p:sldId id="676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52" r:id="rId14"/>
    <p:sldId id="267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77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03" r:id="rId77"/>
    <p:sldId id="304" r:id="rId78"/>
    <p:sldId id="305" r:id="rId79"/>
    <p:sldId id="306" r:id="rId80"/>
    <p:sldId id="307" r:id="rId81"/>
    <p:sldId id="308" r:id="rId82"/>
    <p:sldId id="309" r:id="rId83"/>
    <p:sldId id="310" r:id="rId84"/>
    <p:sldId id="311" r:id="rId85"/>
    <p:sldId id="312" r:id="rId86"/>
    <p:sldId id="313" r:id="rId87"/>
    <p:sldId id="314" r:id="rId88"/>
    <p:sldId id="315" r:id="rId89"/>
    <p:sldId id="316" r:id="rId90"/>
    <p:sldId id="317" r:id="rId91"/>
    <p:sldId id="318" r:id="rId92"/>
    <p:sldId id="319" r:id="rId93"/>
    <p:sldId id="320" r:id="rId94"/>
    <p:sldId id="321" r:id="rId95"/>
    <p:sldId id="322" r:id="rId96"/>
    <p:sldId id="323" r:id="rId97"/>
    <p:sldId id="324" r:id="rId98"/>
    <p:sldId id="325" r:id="rId99"/>
    <p:sldId id="326" r:id="rId100"/>
    <p:sldId id="327" r:id="rId101"/>
    <p:sldId id="328" r:id="rId102"/>
    <p:sldId id="329" r:id="rId103"/>
    <p:sldId id="330" r:id="rId104"/>
    <p:sldId id="331" r:id="rId105"/>
    <p:sldId id="332" r:id="rId106"/>
    <p:sldId id="333" r:id="rId107"/>
    <p:sldId id="682" r:id="rId108"/>
    <p:sldId id="683" r:id="rId109"/>
    <p:sldId id="684" r:id="rId110"/>
    <p:sldId id="685" r:id="rId111"/>
    <p:sldId id="686" r:id="rId112"/>
    <p:sldId id="687" r:id="rId113"/>
    <p:sldId id="688" r:id="rId114"/>
    <p:sldId id="689" r:id="rId115"/>
    <p:sldId id="334" r:id="rId116"/>
    <p:sldId id="335" r:id="rId117"/>
    <p:sldId id="336" r:id="rId118"/>
    <p:sldId id="337" r:id="rId119"/>
    <p:sldId id="338" r:id="rId120"/>
    <p:sldId id="339" r:id="rId121"/>
    <p:sldId id="340" r:id="rId122"/>
    <p:sldId id="341" r:id="rId123"/>
    <p:sldId id="342" r:id="rId124"/>
    <p:sldId id="343" r:id="rId125"/>
    <p:sldId id="344" r:id="rId126"/>
    <p:sldId id="345" r:id="rId127"/>
    <p:sldId id="346" r:id="rId128"/>
    <p:sldId id="347" r:id="rId129"/>
    <p:sldId id="348" r:id="rId130"/>
    <p:sldId id="349" r:id="rId131"/>
    <p:sldId id="350" r:id="rId132"/>
    <p:sldId id="351" r:id="rId133"/>
    <p:sldId id="352" r:id="rId134"/>
    <p:sldId id="353" r:id="rId135"/>
    <p:sldId id="354" r:id="rId136"/>
    <p:sldId id="355" r:id="rId137"/>
    <p:sldId id="356" r:id="rId138"/>
    <p:sldId id="357" r:id="rId139"/>
    <p:sldId id="358" r:id="rId140"/>
    <p:sldId id="359" r:id="rId141"/>
    <p:sldId id="360" r:id="rId142"/>
    <p:sldId id="361" r:id="rId143"/>
    <p:sldId id="362" r:id="rId144"/>
    <p:sldId id="363" r:id="rId145"/>
    <p:sldId id="364" r:id="rId146"/>
    <p:sldId id="690" r:id="rId147"/>
    <p:sldId id="691" r:id="rId148"/>
    <p:sldId id="692" r:id="rId149"/>
    <p:sldId id="693" r:id="rId150"/>
    <p:sldId id="694" r:id="rId151"/>
    <p:sldId id="695" r:id="rId152"/>
    <p:sldId id="696" r:id="rId153"/>
    <p:sldId id="697" r:id="rId154"/>
    <p:sldId id="365" r:id="rId155"/>
    <p:sldId id="366" r:id="rId156"/>
    <p:sldId id="367" r:id="rId157"/>
    <p:sldId id="368" r:id="rId158"/>
    <p:sldId id="369" r:id="rId159"/>
    <p:sldId id="709" r:id="rId160"/>
    <p:sldId id="711" r:id="rId161"/>
    <p:sldId id="712" r:id="rId162"/>
    <p:sldId id="370" r:id="rId163"/>
    <p:sldId id="371" r:id="rId164"/>
    <p:sldId id="372" r:id="rId165"/>
    <p:sldId id="373" r:id="rId166"/>
    <p:sldId id="374" r:id="rId167"/>
    <p:sldId id="375" r:id="rId168"/>
    <p:sldId id="376" r:id="rId169"/>
    <p:sldId id="377" r:id="rId170"/>
    <p:sldId id="378" r:id="rId171"/>
    <p:sldId id="379" r:id="rId172"/>
    <p:sldId id="380" r:id="rId173"/>
    <p:sldId id="381" r:id="rId174"/>
    <p:sldId id="382" r:id="rId175"/>
    <p:sldId id="383" r:id="rId176"/>
    <p:sldId id="384" r:id="rId177"/>
    <p:sldId id="385" r:id="rId178"/>
    <p:sldId id="386" r:id="rId179"/>
    <p:sldId id="387" r:id="rId180"/>
    <p:sldId id="388" r:id="rId181"/>
    <p:sldId id="389" r:id="rId182"/>
    <p:sldId id="390" r:id="rId183"/>
    <p:sldId id="391" r:id="rId184"/>
    <p:sldId id="392" r:id="rId185"/>
    <p:sldId id="393" r:id="rId186"/>
    <p:sldId id="394" r:id="rId187"/>
    <p:sldId id="395" r:id="rId188"/>
    <p:sldId id="698" r:id="rId189"/>
    <p:sldId id="699" r:id="rId190"/>
    <p:sldId id="396" r:id="rId191"/>
    <p:sldId id="700" r:id="rId192"/>
    <p:sldId id="397" r:id="rId193"/>
    <p:sldId id="398" r:id="rId194"/>
    <p:sldId id="399" r:id="rId195"/>
    <p:sldId id="701" r:id="rId196"/>
    <p:sldId id="702" r:id="rId197"/>
    <p:sldId id="710" r:id="rId198"/>
    <p:sldId id="400" r:id="rId199"/>
    <p:sldId id="401" r:id="rId200"/>
    <p:sldId id="402" r:id="rId201"/>
    <p:sldId id="403" r:id="rId202"/>
    <p:sldId id="404" r:id="rId203"/>
    <p:sldId id="405" r:id="rId204"/>
    <p:sldId id="406" r:id="rId205"/>
    <p:sldId id="407" r:id="rId206"/>
    <p:sldId id="408" r:id="rId207"/>
    <p:sldId id="409" r:id="rId208"/>
    <p:sldId id="410" r:id="rId209"/>
    <p:sldId id="411" r:id="rId210"/>
    <p:sldId id="412" r:id="rId211"/>
    <p:sldId id="413" r:id="rId212"/>
    <p:sldId id="414" r:id="rId213"/>
    <p:sldId id="415" r:id="rId214"/>
    <p:sldId id="416" r:id="rId215"/>
    <p:sldId id="417" r:id="rId216"/>
    <p:sldId id="418" r:id="rId217"/>
    <p:sldId id="419" r:id="rId218"/>
    <p:sldId id="420" r:id="rId219"/>
    <p:sldId id="421" r:id="rId220"/>
    <p:sldId id="422" r:id="rId221"/>
    <p:sldId id="423" r:id="rId222"/>
    <p:sldId id="424" r:id="rId223"/>
    <p:sldId id="425" r:id="rId224"/>
    <p:sldId id="426" r:id="rId225"/>
    <p:sldId id="703" r:id="rId226"/>
    <p:sldId id="704" r:id="rId227"/>
    <p:sldId id="705" r:id="rId228"/>
    <p:sldId id="706" r:id="rId229"/>
    <p:sldId id="707" r:id="rId230"/>
    <p:sldId id="708" r:id="rId231"/>
    <p:sldId id="427" r:id="rId232"/>
    <p:sldId id="428" r:id="rId233"/>
    <p:sldId id="429" r:id="rId234"/>
    <p:sldId id="430" r:id="rId235"/>
    <p:sldId id="431" r:id="rId236"/>
    <p:sldId id="432" r:id="rId237"/>
    <p:sldId id="433" r:id="rId238"/>
    <p:sldId id="434" r:id="rId239"/>
    <p:sldId id="435" r:id="rId240"/>
    <p:sldId id="436" r:id="rId241"/>
    <p:sldId id="437" r:id="rId242"/>
    <p:sldId id="438" r:id="rId243"/>
    <p:sldId id="439" r:id="rId244"/>
    <p:sldId id="440" r:id="rId245"/>
    <p:sldId id="441" r:id="rId246"/>
    <p:sldId id="442" r:id="rId247"/>
    <p:sldId id="443" r:id="rId248"/>
    <p:sldId id="444" r:id="rId249"/>
    <p:sldId id="445" r:id="rId250"/>
    <p:sldId id="446" r:id="rId251"/>
    <p:sldId id="447" r:id="rId252"/>
    <p:sldId id="448" r:id="rId253"/>
    <p:sldId id="449" r:id="rId254"/>
    <p:sldId id="450" r:id="rId255"/>
    <p:sldId id="451" r:id="rId256"/>
    <p:sldId id="452" r:id="rId257"/>
    <p:sldId id="453" r:id="rId258"/>
    <p:sldId id="454" r:id="rId259"/>
    <p:sldId id="455" r:id="rId260"/>
    <p:sldId id="456" r:id="rId261"/>
    <p:sldId id="457" r:id="rId262"/>
    <p:sldId id="713" r:id="rId263"/>
    <p:sldId id="714" r:id="rId264"/>
    <p:sldId id="715" r:id="rId265"/>
    <p:sldId id="716" r:id="rId266"/>
    <p:sldId id="717" r:id="rId267"/>
    <p:sldId id="718" r:id="rId268"/>
    <p:sldId id="719" r:id="rId269"/>
    <p:sldId id="720" r:id="rId270"/>
    <p:sldId id="721" r:id="rId271"/>
    <p:sldId id="722" r:id="rId272"/>
    <p:sldId id="723" r:id="rId273"/>
    <p:sldId id="724" r:id="rId274"/>
    <p:sldId id="725" r:id="rId275"/>
    <p:sldId id="726" r:id="rId276"/>
    <p:sldId id="727" r:id="rId277"/>
    <p:sldId id="729" r:id="rId278"/>
    <p:sldId id="730" r:id="rId279"/>
    <p:sldId id="458" r:id="rId280"/>
    <p:sldId id="459" r:id="rId281"/>
    <p:sldId id="460" r:id="rId282"/>
    <p:sldId id="461" r:id="rId283"/>
    <p:sldId id="462" r:id="rId284"/>
    <p:sldId id="463" r:id="rId285"/>
    <p:sldId id="464" r:id="rId286"/>
    <p:sldId id="465" r:id="rId287"/>
    <p:sldId id="466" r:id="rId288"/>
    <p:sldId id="467" r:id="rId289"/>
    <p:sldId id="468" r:id="rId290"/>
    <p:sldId id="469" r:id="rId291"/>
    <p:sldId id="470" r:id="rId292"/>
    <p:sldId id="471" r:id="rId293"/>
    <p:sldId id="472" r:id="rId294"/>
    <p:sldId id="473" r:id="rId295"/>
    <p:sldId id="474" r:id="rId296"/>
    <p:sldId id="475" r:id="rId297"/>
    <p:sldId id="476" r:id="rId298"/>
    <p:sldId id="477" r:id="rId299"/>
    <p:sldId id="478" r:id="rId300"/>
    <p:sldId id="479" r:id="rId301"/>
    <p:sldId id="480" r:id="rId302"/>
    <p:sldId id="481" r:id="rId303"/>
    <p:sldId id="482" r:id="rId304"/>
    <p:sldId id="483" r:id="rId305"/>
    <p:sldId id="484" r:id="rId306"/>
    <p:sldId id="485" r:id="rId307"/>
    <p:sldId id="486" r:id="rId308"/>
    <p:sldId id="487" r:id="rId309"/>
    <p:sldId id="488" r:id="rId310"/>
    <p:sldId id="489" r:id="rId311"/>
    <p:sldId id="490" r:id="rId312"/>
    <p:sldId id="491" r:id="rId313"/>
    <p:sldId id="492" r:id="rId314"/>
    <p:sldId id="493" r:id="rId315"/>
    <p:sldId id="494" r:id="rId316"/>
    <p:sldId id="495" r:id="rId317"/>
    <p:sldId id="496" r:id="rId318"/>
    <p:sldId id="497" r:id="rId319"/>
    <p:sldId id="498" r:id="rId320"/>
    <p:sldId id="499" r:id="rId321"/>
    <p:sldId id="500" r:id="rId322"/>
    <p:sldId id="501" r:id="rId323"/>
    <p:sldId id="502" r:id="rId324"/>
    <p:sldId id="503" r:id="rId325"/>
    <p:sldId id="504" r:id="rId326"/>
    <p:sldId id="505" r:id="rId3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17" Type="http://schemas.openxmlformats.org/officeDocument/2006/relationships/slide" Target="slides/slide314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230" Type="http://schemas.openxmlformats.org/officeDocument/2006/relationships/slide" Target="slides/slide227.xml"/><Relationship Id="rId251" Type="http://schemas.openxmlformats.org/officeDocument/2006/relationships/slide" Target="slides/slide248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28" Type="http://schemas.openxmlformats.org/officeDocument/2006/relationships/presProps" Target="presProps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220" Type="http://schemas.openxmlformats.org/officeDocument/2006/relationships/slide" Target="slides/slide217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viewProps" Target="viewProps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theme" Target="theme/theme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6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6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6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8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454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0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546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6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3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4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84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5E55A-628C-4296-A412-DB4658E8270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B5702-F28D-4C5C-BEB5-B17CB973BD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68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kr/applications/erp/risk-management-cloud.html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www.oracle.com/kr/applications/erp/project-portfolio-management-cloud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racle.com/kr/applications/erp/procurement-cloud.html" TargetMode="External"/><Relationship Id="rId5" Type="http://schemas.openxmlformats.org/officeDocument/2006/relationships/hyperlink" Target="https://www.oracle.com/kr/applications/erp/financials-cloud.html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s://www.oracle.com/kr/applications/supply-chain-management/" TargetMode="Externa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mailto:rubato@hanmail.net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istribution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sticstimes.com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python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codingschool.info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3717785" y="1905506"/>
            <a:ext cx="475643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기초 실습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 ~ 2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3/3~3/4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9D104-9359-45D3-8A3D-04A57D71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13" y="1331861"/>
            <a:ext cx="8286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223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67" y="327935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삼각형의 </a:t>
            </a:r>
            <a:r>
              <a:rPr spc="-25" dirty="0"/>
              <a:t>면적</a:t>
            </a:r>
            <a:r>
              <a:rPr spc="-745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462" y="2395727"/>
            <a:ext cx="5480685" cy="29686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5095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17506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05355" algn="l"/>
                <a:tab pos="3556000" algn="l"/>
                <a:tab pos="3612515" algn="l"/>
              </a:tabLst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삼각형의 밑변 길이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삼각형의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높이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삼각형의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면적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08391" y="238821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5">
                <a:tc>
                  <a:txBody>
                    <a:bodyPr/>
                    <a:lstStyle/>
                    <a:p>
                      <a:pPr marL="144145" marR="163385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삼각형의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밑변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길이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삼각형의 높이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삼각형의 면적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15.0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895" y="359907"/>
            <a:ext cx="4984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거스름돈</a:t>
            </a:r>
            <a:r>
              <a:rPr spc="-434" dirty="0"/>
              <a:t> </a:t>
            </a:r>
            <a:r>
              <a:rPr spc="-50" dirty="0"/>
              <a:t>계산하기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462" y="2395727"/>
            <a:ext cx="5480685" cy="30753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5095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5000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1135380" lvl="0" indent="-6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47825" algn="l"/>
                <a:tab pos="326517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물건가격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price,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0324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구개개수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_,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지불금액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pay,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거스름돈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change,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308391" y="238821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5">
                <a:tc>
                  <a:txBody>
                    <a:bodyPr/>
                    <a:lstStyle/>
                    <a:p>
                      <a:pPr marL="144145" marR="202374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물건가격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800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원  구개개수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개  지불금액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5000</a:t>
                      </a:r>
                      <a:r>
                        <a:rPr sz="14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원  거스름돈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2600</a:t>
                      </a:r>
                      <a:r>
                        <a:rPr sz="14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318668"/>
            <a:ext cx="794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다음</a:t>
            </a:r>
            <a:r>
              <a:rPr spc="-385" dirty="0"/>
              <a:t> </a:t>
            </a:r>
            <a:r>
              <a:rPr spc="-40" dirty="0"/>
              <a:t>프로그램의</a:t>
            </a:r>
            <a:r>
              <a:rPr spc="-380" dirty="0"/>
              <a:t> </a:t>
            </a:r>
            <a:r>
              <a:rPr spc="-25" dirty="0"/>
              <a:t>실행</a:t>
            </a:r>
            <a:r>
              <a:rPr spc="-380" dirty="0"/>
              <a:t> </a:t>
            </a:r>
            <a:r>
              <a:rPr spc="-150" dirty="0"/>
              <a:t>결과는</a:t>
            </a:r>
            <a:r>
              <a:rPr spc="-1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8069" y="2019642"/>
            <a:ext cx="162560" cy="4003675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0629" y="2019642"/>
            <a:ext cx="5311775" cy="400367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8069" y="2016465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91966" y="2016465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4894" y="201964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4894" y="6022798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9209" y="2029020"/>
            <a:ext cx="582930" cy="5943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209" y="2882283"/>
            <a:ext cx="941705" cy="1447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0" marR="115570" lvl="0" indent="0" algn="l" defTabSz="914400" rtl="0" eaLnBrk="1" fontAlgn="auto" latinLnBrk="1" hangingPunct="1">
              <a:lnSpc>
                <a:spcPct val="100499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 </a:t>
            </a:r>
            <a:r>
              <a:rPr kumimoji="0" sz="1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004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5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-= </a:t>
            </a: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50" b="0" i="0" u="none" strike="noStrike" kern="120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 </a:t>
            </a:r>
            <a:r>
              <a:rPr kumimoji="0" sz="1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print(x,</a:t>
            </a:r>
            <a:r>
              <a:rPr kumimoji="0" sz="185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37742" y="2016975"/>
            <a:ext cx="4446905" cy="394970"/>
          </a:xfrm>
          <a:custGeom>
            <a:avLst/>
            <a:gdLst/>
            <a:ahLst/>
            <a:cxnLst/>
            <a:rect l="l" t="t" r="r" b="b"/>
            <a:pathLst>
              <a:path w="4446905" h="394969">
                <a:moveTo>
                  <a:pt x="0" y="0"/>
                </a:moveTo>
                <a:lnTo>
                  <a:pt x="4446816" y="0"/>
                </a:lnTo>
                <a:lnTo>
                  <a:pt x="4446816" y="394931"/>
                </a:lnTo>
                <a:lnTo>
                  <a:pt x="0" y="394931"/>
                </a:lnTo>
                <a:lnTo>
                  <a:pt x="0" y="0"/>
                </a:lnTo>
                <a:close/>
              </a:path>
            </a:pathLst>
          </a:custGeom>
          <a:solidFill>
            <a:srgbClr val="318B9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37742" y="2411907"/>
            <a:ext cx="4446905" cy="1734185"/>
          </a:xfrm>
          <a:custGeom>
            <a:avLst/>
            <a:gdLst/>
            <a:ahLst/>
            <a:cxnLst/>
            <a:rect l="l" t="t" r="r" b="b"/>
            <a:pathLst>
              <a:path w="4446905" h="1734185">
                <a:moveTo>
                  <a:pt x="0" y="0"/>
                </a:moveTo>
                <a:lnTo>
                  <a:pt x="4446816" y="0"/>
                </a:lnTo>
                <a:lnTo>
                  <a:pt x="4446816" y="1733638"/>
                </a:lnTo>
                <a:lnTo>
                  <a:pt x="0" y="17336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396" y="2405553"/>
            <a:ext cx="4459605" cy="12700"/>
          </a:xfrm>
          <a:custGeom>
            <a:avLst/>
            <a:gdLst/>
            <a:ahLst/>
            <a:cxnLst/>
            <a:rect l="l" t="t" r="r" b="b"/>
            <a:pathLst>
              <a:path w="4459605" h="12700">
                <a:moveTo>
                  <a:pt x="0" y="12700"/>
                </a:moveTo>
                <a:lnTo>
                  <a:pt x="4459516" y="12700"/>
                </a:lnTo>
                <a:lnTo>
                  <a:pt x="445951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37746" y="2010624"/>
            <a:ext cx="0" cy="2141855"/>
          </a:xfrm>
          <a:custGeom>
            <a:avLst/>
            <a:gdLst/>
            <a:ahLst/>
            <a:cxnLst/>
            <a:rect l="l" t="t" r="r" b="b"/>
            <a:pathLst>
              <a:path h="2141854">
                <a:moveTo>
                  <a:pt x="0" y="0"/>
                </a:moveTo>
                <a:lnTo>
                  <a:pt x="0" y="21412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584562" y="2010624"/>
            <a:ext cx="0" cy="2141855"/>
          </a:xfrm>
          <a:custGeom>
            <a:avLst/>
            <a:gdLst/>
            <a:ahLst/>
            <a:cxnLst/>
            <a:rect l="l" t="t" r="r" b="b"/>
            <a:pathLst>
              <a:path h="2141854">
                <a:moveTo>
                  <a:pt x="0" y="0"/>
                </a:moveTo>
                <a:lnTo>
                  <a:pt x="0" y="214127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31396" y="2016974"/>
            <a:ext cx="4459605" cy="0"/>
          </a:xfrm>
          <a:custGeom>
            <a:avLst/>
            <a:gdLst/>
            <a:ahLst/>
            <a:cxnLst/>
            <a:rect l="l" t="t" r="r" b="b"/>
            <a:pathLst>
              <a:path w="4459605">
                <a:moveTo>
                  <a:pt x="0" y="0"/>
                </a:moveTo>
                <a:lnTo>
                  <a:pt x="4459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31396" y="4145549"/>
            <a:ext cx="4459605" cy="0"/>
          </a:xfrm>
          <a:custGeom>
            <a:avLst/>
            <a:gdLst/>
            <a:ahLst/>
            <a:cxnLst/>
            <a:rect l="l" t="t" r="r" b="b"/>
            <a:pathLst>
              <a:path w="4459605">
                <a:moveTo>
                  <a:pt x="0" y="0"/>
                </a:moveTo>
                <a:lnTo>
                  <a:pt x="4459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44096" y="2023324"/>
            <a:ext cx="4434205" cy="3886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73660" rIns="0" bIns="0" rtlCol="0">
            <a:spAutoFit/>
          </a:bodyPr>
          <a:lstStyle/>
          <a:p>
            <a:pPr marL="62230" marR="0" lvl="0" indent="0" algn="l" defTabSz="914400" rtl="0" eaLnBrk="1" fontAlgn="auto" latinLnBrk="1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4894" y="1716023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063" y="353514"/>
            <a:ext cx="7660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</a:t>
            </a:r>
            <a:r>
              <a:rPr spc="-380" dirty="0"/>
              <a:t> </a:t>
            </a:r>
            <a:r>
              <a:rPr spc="-35" dirty="0"/>
              <a:t>추출과</a:t>
            </a:r>
            <a:r>
              <a:rPr spc="-375" dirty="0"/>
              <a:t> </a:t>
            </a:r>
            <a:r>
              <a:rPr spc="-35" dirty="0"/>
              <a:t>문자열</a:t>
            </a:r>
            <a:r>
              <a:rPr spc="-380" dirty="0"/>
              <a:t> </a:t>
            </a:r>
            <a:r>
              <a:rPr spc="-50" dirty="0"/>
              <a:t>포맷팅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2291" y="2115172"/>
            <a:ext cx="165100" cy="3976370"/>
          </a:xfrm>
          <a:custGeom>
            <a:avLst/>
            <a:gdLst/>
            <a:ahLst/>
            <a:cxnLst/>
            <a:rect l="l" t="t" r="r" b="b"/>
            <a:pathLst>
              <a:path w="165100" h="3976370">
                <a:moveTo>
                  <a:pt x="0" y="0"/>
                </a:moveTo>
                <a:lnTo>
                  <a:pt x="164668" y="0"/>
                </a:lnTo>
                <a:lnTo>
                  <a:pt x="164668" y="3975912"/>
                </a:lnTo>
                <a:lnTo>
                  <a:pt x="0" y="3975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6959" y="2115172"/>
            <a:ext cx="5380355" cy="3976370"/>
          </a:xfrm>
          <a:custGeom>
            <a:avLst/>
            <a:gdLst/>
            <a:ahLst/>
            <a:cxnLst/>
            <a:rect l="l" t="t" r="r" b="b"/>
            <a:pathLst>
              <a:path w="5380355" h="3976370">
                <a:moveTo>
                  <a:pt x="0" y="0"/>
                </a:moveTo>
                <a:lnTo>
                  <a:pt x="5380316" y="0"/>
                </a:lnTo>
                <a:lnTo>
                  <a:pt x="5380316" y="3975912"/>
                </a:lnTo>
                <a:lnTo>
                  <a:pt x="0" y="39759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2292" y="2111994"/>
            <a:ext cx="0" cy="3982720"/>
          </a:xfrm>
          <a:custGeom>
            <a:avLst/>
            <a:gdLst/>
            <a:ahLst/>
            <a:cxnLst/>
            <a:rect l="l" t="t" r="r" b="b"/>
            <a:pathLst>
              <a:path h="3982720">
                <a:moveTo>
                  <a:pt x="0" y="0"/>
                </a:moveTo>
                <a:lnTo>
                  <a:pt x="0" y="398226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07278" y="2111994"/>
            <a:ext cx="0" cy="3982720"/>
          </a:xfrm>
          <a:custGeom>
            <a:avLst/>
            <a:gdLst/>
            <a:ahLst/>
            <a:cxnLst/>
            <a:rect l="l" t="t" r="r" b="b"/>
            <a:pathLst>
              <a:path h="3982720">
                <a:moveTo>
                  <a:pt x="0" y="0"/>
                </a:moveTo>
                <a:lnTo>
                  <a:pt x="0" y="398226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9117" y="2115169"/>
            <a:ext cx="5551805" cy="0"/>
          </a:xfrm>
          <a:custGeom>
            <a:avLst/>
            <a:gdLst/>
            <a:ahLst/>
            <a:cxnLst/>
            <a:rect l="l" t="t" r="r" b="b"/>
            <a:pathLst>
              <a:path w="5551805">
                <a:moveTo>
                  <a:pt x="0" y="0"/>
                </a:moveTo>
                <a:lnTo>
                  <a:pt x="555133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9117" y="6091084"/>
            <a:ext cx="5551805" cy="0"/>
          </a:xfrm>
          <a:custGeom>
            <a:avLst/>
            <a:gdLst/>
            <a:ahLst/>
            <a:cxnLst/>
            <a:rect l="l" t="t" r="r" b="b"/>
            <a:pathLst>
              <a:path w="5551805">
                <a:moveTo>
                  <a:pt x="0" y="0"/>
                </a:moveTo>
                <a:lnTo>
                  <a:pt x="555133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5543" y="2104029"/>
            <a:ext cx="528129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384302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 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171.5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8346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name[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8569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name[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498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9045" algn="l"/>
                <a:tab pos="2659380" algn="l"/>
                <a:tab pos="4019550" algn="l"/>
              </a:tabLst>
              <a:defRPr/>
            </a:pP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print("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나이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_cm"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age,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9045" algn="l"/>
                <a:tab pos="2659380" algn="l"/>
                <a:tab pos="4019550" algn="l"/>
              </a:tabLst>
              <a:defRPr/>
            </a:pP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print("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나이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_cm"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age,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037853" y="2106156"/>
          <a:ext cx="4465955" cy="213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46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3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642">
                <a:tc>
                  <a:txBody>
                    <a:bodyPr/>
                    <a:lstStyle/>
                    <a:p>
                      <a:pPr marL="143510" marR="3337560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성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홍  이름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길동</a:t>
                      </a:r>
                      <a:endParaRPr sz="16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홍길동의</a:t>
                      </a:r>
                      <a:r>
                        <a:rPr sz="1600" spc="-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나이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600" spc="-60" dirty="0">
                          <a:latin typeface="Arial Unicode MS"/>
                          <a:cs typeface="Arial Unicode MS"/>
                        </a:rPr>
                        <a:t>세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키</a:t>
                      </a:r>
                      <a:r>
                        <a:rPr sz="1600" spc="-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171.50cm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127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59117" y="1812035"/>
            <a:ext cx="146177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0968" y="391001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성적 평균</a:t>
            </a:r>
            <a:r>
              <a:rPr spc="-77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5649" y="2031936"/>
            <a:ext cx="162560" cy="4003675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8209" y="2031936"/>
            <a:ext cx="5311775" cy="400367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644" y="2028766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9541" y="2028766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2469" y="2031941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2469" y="6035099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784" y="2020799"/>
            <a:ext cx="5100320" cy="36836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이름을 입력하세요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67815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(input('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국어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성적을 입력하세요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5915" algn="l"/>
              </a:tabLst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(input('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성적을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:'))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57300" algn="l"/>
              </a:tabLst>
              <a:defRPr/>
            </a:pP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(input('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수학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성적을 입력하세요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l" defTabSz="914400" rtl="0" eaLnBrk="1" fontAlgn="auto" latinLnBrk="1" hangingPunct="1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934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9345" algn="l"/>
                <a:tab pos="257111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35" marR="11620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70685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국어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:%d,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:%d,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수학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:%d,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:%.1f 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math,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18971" y="2022928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학생 이름을 입력하세요</a:t>
                      </a:r>
                      <a:r>
                        <a:rPr sz="1800" spc="-36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황예린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국어 성적을 입력하세요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:83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영어 성적을 입력하세요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:85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수학 성적을 입력하세요</a:t>
                      </a:r>
                      <a:r>
                        <a:rPr sz="1800" spc="-3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:91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144145" marR="100330" indent="-635">
                        <a:lnSpc>
                          <a:spcPct val="100000"/>
                        </a:lnSpc>
                      </a:pPr>
                      <a:r>
                        <a:rPr sz="1800" spc="-15" dirty="0">
                          <a:latin typeface="Arial Unicode MS"/>
                          <a:cs typeface="Arial Unicode MS"/>
                        </a:rPr>
                        <a:t>이름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5" dirty="0">
                          <a:latin typeface="Arial Unicode MS"/>
                          <a:cs typeface="Arial Unicode MS"/>
                        </a:rPr>
                        <a:t>황예린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국어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:83, 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:85,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수학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:91,</a:t>
                      </a:r>
                      <a:r>
                        <a:rPr sz="18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:86.3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점</a:t>
                      </a: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02469" y="1728216"/>
            <a:ext cx="146240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Q2-5.py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9701BAAC-C24B-47BF-8D1D-2CFCBDA0A496}"/>
              </a:ext>
            </a:extLst>
          </p:cNvPr>
          <p:cNvSpPr/>
          <p:nvPr/>
        </p:nvSpPr>
        <p:spPr>
          <a:xfrm>
            <a:off x="730967" y="2039957"/>
            <a:ext cx="162560" cy="4003675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893527" y="2039957"/>
            <a:ext cx="5311775" cy="400367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730962" y="2036787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204859" y="2036787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727787" y="203996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727787" y="604312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962102" y="2028820"/>
            <a:ext cx="5100320" cy="16748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# format() </a:t>
            </a:r>
            <a:r>
              <a:rPr lang="ko-KR" altLang="en-US" sz="2000" dirty="0">
                <a:solidFill>
                  <a:schemeClr val="accent1"/>
                </a:solidFill>
              </a:rPr>
              <a:t>함수로 숫자를 문자열로 변환하기</a:t>
            </a:r>
          </a:p>
          <a:p>
            <a:r>
              <a:rPr lang="en-US" altLang="ko-KR" sz="2000" dirty="0" err="1"/>
              <a:t>string_a</a:t>
            </a:r>
            <a:r>
              <a:rPr lang="en-US" altLang="ko-KR" sz="2000" dirty="0"/>
              <a:t> = "{}".format(10)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# </a:t>
            </a:r>
            <a:r>
              <a:rPr lang="ko-KR" altLang="en-US" sz="2000" dirty="0">
                <a:solidFill>
                  <a:schemeClr val="accent1"/>
                </a:solidFill>
              </a:rPr>
              <a:t>출력하기</a:t>
            </a:r>
          </a:p>
          <a:p>
            <a:r>
              <a:rPr lang="en-US" altLang="ko-KR" sz="2000" dirty="0"/>
              <a:t>print(</a:t>
            </a:r>
            <a:r>
              <a:rPr lang="en-US" altLang="ko-KR" sz="2000" dirty="0" err="1"/>
              <a:t>string_a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/>
              <a:t>print(type(</a:t>
            </a:r>
            <a:r>
              <a:rPr lang="en-US" altLang="ko-KR" sz="2000" dirty="0" err="1"/>
              <a:t>string_a</a:t>
            </a:r>
            <a:r>
              <a:rPr lang="en-US" altLang="ko-KR" sz="2000" dirty="0"/>
              <a:t>))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967" y="391001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/>
              <a:t>Format</a:t>
            </a:r>
            <a:r>
              <a:rPr lang="en-US" altLang="ko-KR" spc="-50" dirty="0"/>
              <a:t>()</a:t>
            </a:r>
            <a:r>
              <a:rPr lang="ko-KR" altLang="en-US" spc="-50" dirty="0"/>
              <a:t>함수의 다양한 형태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06937"/>
              </p:ext>
            </p:extLst>
          </p:nvPr>
        </p:nvGraphicFramePr>
        <p:xfrm>
          <a:off x="651664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10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&lt;class 'str'&gt;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824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9701BAAC-C24B-47BF-8D1D-2CFCBDA0A496}"/>
              </a:ext>
            </a:extLst>
          </p:cNvPr>
          <p:cNvSpPr/>
          <p:nvPr/>
        </p:nvSpPr>
        <p:spPr>
          <a:xfrm>
            <a:off x="360948" y="2039957"/>
            <a:ext cx="532579" cy="4003675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893527" y="2039957"/>
            <a:ext cx="6084785" cy="400367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730962" y="2036787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204859" y="2036787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727787" y="203996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727787" y="604312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9615" y="1968567"/>
            <a:ext cx="6558701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# format() </a:t>
            </a:r>
            <a:r>
              <a:rPr lang="ko-KR" altLang="en-US" dirty="0">
                <a:solidFill>
                  <a:schemeClr val="accent1"/>
                </a:solidFill>
              </a:rPr>
              <a:t>함수로 숫자를 문자열로 변환하기</a:t>
            </a:r>
          </a:p>
          <a:p>
            <a:r>
              <a:rPr lang="en-US" altLang="ko-KR" dirty="0" err="1"/>
              <a:t>format_a</a:t>
            </a:r>
            <a:r>
              <a:rPr lang="en-US" altLang="ko-KR" dirty="0"/>
              <a:t>="{}</a:t>
            </a:r>
            <a:r>
              <a:rPr lang="ko-KR" altLang="en-US" dirty="0"/>
              <a:t>만 원</a:t>
            </a:r>
            <a:r>
              <a:rPr lang="en-US" altLang="ko-KR" dirty="0"/>
              <a:t>".format(5000)</a:t>
            </a:r>
          </a:p>
          <a:p>
            <a:r>
              <a:rPr lang="en-US" altLang="ko-KR" dirty="0" err="1"/>
              <a:t>format_b</a:t>
            </a:r>
            <a:r>
              <a:rPr lang="en-US" altLang="ko-KR" dirty="0"/>
              <a:t>="</a:t>
            </a:r>
            <a:r>
              <a:rPr lang="ko-KR" altLang="en-US" dirty="0"/>
              <a:t>파이썬 열공하여 첫 연봉 </a:t>
            </a:r>
            <a:r>
              <a:rPr lang="en-US" altLang="ko-KR" dirty="0"/>
              <a:t>{}</a:t>
            </a:r>
            <a:r>
              <a:rPr lang="ko-KR" altLang="en-US" dirty="0"/>
              <a:t>만 원 만들기 </a:t>
            </a:r>
            <a:r>
              <a:rPr lang="en-US" altLang="ko-KR" dirty="0"/>
              <a:t>".format(5000)</a:t>
            </a:r>
          </a:p>
          <a:p>
            <a:r>
              <a:rPr lang="en-US" altLang="ko-KR" dirty="0" err="1"/>
              <a:t>format_c</a:t>
            </a:r>
            <a:r>
              <a:rPr lang="en-US" altLang="ko-KR" dirty="0"/>
              <a:t>="{} {} {}".format(3000, 4000, 5000)</a:t>
            </a:r>
          </a:p>
          <a:p>
            <a:r>
              <a:rPr lang="en-US" altLang="ko-KR" dirty="0" err="1"/>
              <a:t>format_d</a:t>
            </a:r>
            <a:r>
              <a:rPr lang="en-US" altLang="ko-KR" dirty="0"/>
              <a:t>="{} {} {}".format(1, "</a:t>
            </a:r>
            <a:r>
              <a:rPr lang="ko-KR" altLang="en-US" dirty="0"/>
              <a:t>문자열</a:t>
            </a:r>
            <a:r>
              <a:rPr lang="en-US" altLang="ko-KR" dirty="0"/>
              <a:t>", True)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출력하기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format_a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format_b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format_c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format_d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0967" y="391001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/>
              <a:t>Format</a:t>
            </a:r>
            <a:r>
              <a:rPr lang="en-US" altLang="ko-KR" spc="-50" dirty="0"/>
              <a:t>()</a:t>
            </a:r>
            <a:r>
              <a:rPr lang="ko-KR" altLang="en-US" spc="-50" dirty="0"/>
              <a:t>함수의 다양한 형태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22253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5000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만 원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파이썬 열공하여 첫 연봉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5000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만 원 만들기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3000 4000 5000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문자열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True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5348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9701BAAC-C24B-47BF-8D1D-2CFCBDA0A496}"/>
              </a:ext>
            </a:extLst>
          </p:cNvPr>
          <p:cNvSpPr/>
          <p:nvPr/>
        </p:nvSpPr>
        <p:spPr>
          <a:xfrm>
            <a:off x="360948" y="1050993"/>
            <a:ext cx="532579" cy="5269576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893527" y="1050993"/>
            <a:ext cx="6084785" cy="526957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730962" y="1047823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204859" y="1047823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727787" y="1050998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727787" y="5054156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9611" y="1006041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정수</a:t>
            </a:r>
          </a:p>
          <a:p>
            <a:r>
              <a:rPr lang="en-US" altLang="ko-KR" dirty="0" err="1"/>
              <a:t>output_a</a:t>
            </a:r>
            <a:r>
              <a:rPr lang="en-US" altLang="ko-KR" dirty="0"/>
              <a:t>="{:d}".format(52)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특정 칸에 출력하기</a:t>
            </a:r>
          </a:p>
          <a:p>
            <a:r>
              <a:rPr lang="en-US" altLang="ko-KR" dirty="0" err="1"/>
              <a:t>output_b</a:t>
            </a:r>
            <a:r>
              <a:rPr lang="en-US" altLang="ko-KR" dirty="0"/>
              <a:t>="{:5d}".format(52)     # 5</a:t>
            </a:r>
            <a:r>
              <a:rPr lang="ko-KR" altLang="en-US" dirty="0"/>
              <a:t>칸</a:t>
            </a:r>
          </a:p>
          <a:p>
            <a:r>
              <a:rPr lang="en-US" altLang="ko-KR" dirty="0" err="1"/>
              <a:t>output_c</a:t>
            </a:r>
            <a:r>
              <a:rPr lang="en-US" altLang="ko-KR" dirty="0"/>
              <a:t>="{:10d}".format(52)    # 10</a:t>
            </a:r>
            <a:r>
              <a:rPr lang="ko-KR" altLang="en-US" dirty="0"/>
              <a:t>칸</a:t>
            </a:r>
          </a:p>
          <a:p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빈칸을 </a:t>
            </a:r>
            <a:r>
              <a:rPr lang="en-US" altLang="ko-KR" dirty="0"/>
              <a:t>0</a:t>
            </a:r>
            <a:r>
              <a:rPr lang="ko-KR" altLang="en-US" dirty="0"/>
              <a:t>으로 채우기</a:t>
            </a:r>
          </a:p>
          <a:p>
            <a:r>
              <a:rPr lang="en-US" altLang="ko-KR" dirty="0" err="1"/>
              <a:t>output_d</a:t>
            </a:r>
            <a:r>
              <a:rPr lang="en-US" altLang="ko-KR" dirty="0"/>
              <a:t>="{:05d}".format(52)    # </a:t>
            </a:r>
            <a:r>
              <a:rPr lang="ko-KR" altLang="en-US" dirty="0"/>
              <a:t>양수</a:t>
            </a:r>
          </a:p>
          <a:p>
            <a:r>
              <a:rPr lang="en-US" altLang="ko-KR" dirty="0" err="1"/>
              <a:t>output_e</a:t>
            </a:r>
            <a:r>
              <a:rPr lang="en-US" altLang="ko-KR" dirty="0"/>
              <a:t>="{:05d}".format(-52)   # </a:t>
            </a:r>
            <a:r>
              <a:rPr lang="ko-KR" altLang="en-US" dirty="0"/>
              <a:t>음수</a:t>
            </a:r>
          </a:p>
          <a:p>
            <a:br>
              <a:rPr lang="ko-KR" altLang="en-US" dirty="0"/>
            </a:br>
            <a:r>
              <a:rPr lang="en-US" altLang="ko-KR" dirty="0"/>
              <a:t>print("# </a:t>
            </a:r>
            <a:r>
              <a:rPr lang="ko-KR" altLang="en-US" dirty="0"/>
              <a:t>기본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특정 칸에 출력하기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빈 칸을 </a:t>
            </a:r>
            <a:r>
              <a:rPr lang="en-US" altLang="ko-KR" dirty="0"/>
              <a:t>0</a:t>
            </a:r>
            <a:r>
              <a:rPr lang="ko-KR" altLang="en-US" dirty="0"/>
              <a:t>으로 채우기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output_e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Format()</a:t>
            </a:r>
            <a:r>
              <a:rPr lang="ko-KR" altLang="en-US" spc="-50" dirty="0"/>
              <a:t>함수의 다양한 형태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15431"/>
              </p:ext>
            </p:extLst>
          </p:nvPr>
        </p:nvGraphicFramePr>
        <p:xfrm>
          <a:off x="7036983" y="2036787"/>
          <a:ext cx="5019675" cy="3130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기본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특정 칸에 출력하기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 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빈 칸을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0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으로 채우기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00052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-0052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0539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5">
            <a:extLst>
              <a:ext uri="{FF2B5EF4-FFF2-40B4-BE49-F238E27FC236}">
                <a16:creationId xmlns:a16="http://schemas.microsoft.com/office/drawing/2014/main" id="{9701BAAC-C24B-47BF-8D1D-2CFCBDA0A496}"/>
              </a:ext>
            </a:extLst>
          </p:cNvPr>
          <p:cNvSpPr/>
          <p:nvPr/>
        </p:nvSpPr>
        <p:spPr>
          <a:xfrm>
            <a:off x="264695" y="1636530"/>
            <a:ext cx="532579" cy="3432773"/>
          </a:xfrm>
          <a:custGeom>
            <a:avLst/>
            <a:gdLst/>
            <a:ahLst/>
            <a:cxnLst/>
            <a:rect l="l" t="t" r="r" b="b"/>
            <a:pathLst>
              <a:path w="162559" h="4003675">
                <a:moveTo>
                  <a:pt x="0" y="0"/>
                </a:moveTo>
                <a:lnTo>
                  <a:pt x="162559" y="0"/>
                </a:lnTo>
                <a:lnTo>
                  <a:pt x="162559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797274" y="1636531"/>
            <a:ext cx="6084785" cy="343277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591578"/>
            <a:ext cx="6558701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기호와 함께 출력하기</a:t>
            </a:r>
          </a:p>
          <a:p>
            <a:r>
              <a:rPr lang="en-US" altLang="ko-KR" dirty="0" err="1"/>
              <a:t>output_f</a:t>
            </a:r>
            <a:r>
              <a:rPr lang="en-US" altLang="ko-KR" dirty="0"/>
              <a:t>="{:+d}".format(52)     # </a:t>
            </a:r>
            <a:r>
              <a:rPr lang="ko-KR" altLang="en-US" dirty="0"/>
              <a:t>양수</a:t>
            </a:r>
          </a:p>
          <a:p>
            <a:r>
              <a:rPr lang="en-US" altLang="ko-KR" dirty="0" err="1"/>
              <a:t>output_g</a:t>
            </a:r>
            <a:r>
              <a:rPr lang="en-US" altLang="ko-KR" dirty="0"/>
              <a:t>="{:+d}".format(-52)    # </a:t>
            </a:r>
            <a:r>
              <a:rPr lang="ko-KR" altLang="en-US" dirty="0"/>
              <a:t>음수</a:t>
            </a:r>
          </a:p>
          <a:p>
            <a:r>
              <a:rPr lang="en-US" altLang="ko-KR" dirty="0" err="1"/>
              <a:t>output_h</a:t>
            </a:r>
            <a:r>
              <a:rPr lang="en-US" altLang="ko-KR" dirty="0"/>
              <a:t>="{: d}".format(52)     # </a:t>
            </a:r>
            <a:r>
              <a:rPr lang="ko-KR" altLang="en-US" dirty="0"/>
              <a:t>양수</a:t>
            </a:r>
            <a:r>
              <a:rPr lang="en-US" altLang="ko-KR" dirty="0"/>
              <a:t>: </a:t>
            </a:r>
            <a:r>
              <a:rPr lang="ko-KR" altLang="en-US" dirty="0"/>
              <a:t>기호 부분 공백</a:t>
            </a:r>
          </a:p>
          <a:p>
            <a:r>
              <a:rPr lang="en-US" altLang="ko-KR" dirty="0" err="1"/>
              <a:t>output_i</a:t>
            </a:r>
            <a:r>
              <a:rPr lang="en-US" altLang="ko-KR" dirty="0"/>
              <a:t>="{: d}".format(-52)    # </a:t>
            </a:r>
            <a:r>
              <a:rPr lang="ko-KR" altLang="en-US" dirty="0"/>
              <a:t>음수</a:t>
            </a:r>
            <a:r>
              <a:rPr lang="en-US" altLang="ko-KR" dirty="0"/>
              <a:t>: </a:t>
            </a:r>
            <a:r>
              <a:rPr lang="ko-KR" altLang="en-US" dirty="0"/>
              <a:t>기호 부분 공백</a:t>
            </a:r>
          </a:p>
          <a:p>
            <a:br>
              <a:rPr lang="ko-KR" altLang="en-US" dirty="0"/>
            </a:br>
            <a:r>
              <a:rPr lang="en-US" altLang="ko-KR" dirty="0"/>
              <a:t>print("# </a:t>
            </a:r>
            <a:r>
              <a:rPr lang="ko-KR" altLang="en-US" dirty="0"/>
              <a:t>기호와 함께 출력하기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output_f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output_i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기호 붙여 출력하기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654765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기호와 함께 출력하기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+52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-52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-52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535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조합하기</a:t>
            </a:r>
          </a:p>
          <a:p>
            <a:r>
              <a:rPr lang="en-US" altLang="ko-KR" dirty="0" err="1"/>
              <a:t>output_h</a:t>
            </a:r>
            <a:r>
              <a:rPr lang="en-US" altLang="ko-KR" dirty="0"/>
              <a:t>="{:+5d}".format(52)     # </a:t>
            </a:r>
            <a:r>
              <a:rPr lang="ko-KR" altLang="en-US" dirty="0"/>
              <a:t>기호를 뒤로 밀기</a:t>
            </a:r>
            <a:r>
              <a:rPr lang="en-US" altLang="ko-KR" dirty="0"/>
              <a:t>: </a:t>
            </a:r>
            <a:r>
              <a:rPr lang="ko-KR" altLang="en-US" dirty="0"/>
              <a:t>양수</a:t>
            </a:r>
          </a:p>
          <a:p>
            <a:r>
              <a:rPr lang="en-US" altLang="ko-KR" dirty="0" err="1"/>
              <a:t>output_i</a:t>
            </a:r>
            <a:r>
              <a:rPr lang="en-US" altLang="ko-KR" dirty="0"/>
              <a:t>="{:+5d}".format(-52)    # </a:t>
            </a:r>
            <a:r>
              <a:rPr lang="ko-KR" altLang="en-US" dirty="0"/>
              <a:t>기호를 뒤로 밀기</a:t>
            </a:r>
            <a:r>
              <a:rPr lang="en-US" altLang="ko-KR" dirty="0"/>
              <a:t>: </a:t>
            </a:r>
            <a:r>
              <a:rPr lang="ko-KR" altLang="en-US" dirty="0"/>
              <a:t>음수</a:t>
            </a:r>
          </a:p>
          <a:p>
            <a:r>
              <a:rPr lang="en-US" altLang="ko-KR" dirty="0" err="1"/>
              <a:t>output_j</a:t>
            </a:r>
            <a:r>
              <a:rPr lang="en-US" altLang="ko-KR" dirty="0"/>
              <a:t>="{:=+5d}".format(52)    # </a:t>
            </a:r>
            <a:r>
              <a:rPr lang="ko-KR" altLang="en-US" dirty="0"/>
              <a:t>기호를 앞으로 밀기</a:t>
            </a:r>
            <a:r>
              <a:rPr lang="en-US" altLang="ko-KR" dirty="0"/>
              <a:t>: </a:t>
            </a:r>
            <a:r>
              <a:rPr lang="ko-KR" altLang="en-US" dirty="0"/>
              <a:t>양수</a:t>
            </a:r>
          </a:p>
          <a:p>
            <a:r>
              <a:rPr lang="en-US" altLang="ko-KR" dirty="0" err="1"/>
              <a:t>output_k</a:t>
            </a:r>
            <a:r>
              <a:rPr lang="en-US" altLang="ko-KR" dirty="0"/>
              <a:t>="{:=+5d}".format(-52)   # </a:t>
            </a:r>
            <a:r>
              <a:rPr lang="ko-KR" altLang="en-US" dirty="0"/>
              <a:t>기호를 앞으로 밀기</a:t>
            </a:r>
            <a:r>
              <a:rPr lang="en-US" altLang="ko-KR" dirty="0"/>
              <a:t>: </a:t>
            </a:r>
            <a:r>
              <a:rPr lang="ko-KR" altLang="en-US" dirty="0"/>
              <a:t>음수</a:t>
            </a:r>
          </a:p>
          <a:p>
            <a:r>
              <a:rPr lang="en-US" altLang="ko-KR" dirty="0" err="1"/>
              <a:t>output_l</a:t>
            </a:r>
            <a:r>
              <a:rPr lang="en-US" altLang="ko-KR" dirty="0"/>
              <a:t>="{:+05d}".format(52)    # 0</a:t>
            </a:r>
            <a:r>
              <a:rPr lang="ko-KR" altLang="en-US" dirty="0"/>
              <a:t>으로 채우기</a:t>
            </a:r>
            <a:r>
              <a:rPr lang="en-US" altLang="ko-KR" dirty="0"/>
              <a:t>: </a:t>
            </a:r>
            <a:r>
              <a:rPr lang="ko-KR" altLang="en-US" dirty="0"/>
              <a:t>양수</a:t>
            </a:r>
          </a:p>
          <a:p>
            <a:r>
              <a:rPr lang="en-US" altLang="ko-KR" dirty="0" err="1"/>
              <a:t>output_m</a:t>
            </a:r>
            <a:r>
              <a:rPr lang="en-US" altLang="ko-KR" dirty="0"/>
              <a:t>="{:+05d}".format(-52)   # 0</a:t>
            </a:r>
            <a:r>
              <a:rPr lang="ko-KR" altLang="en-US" dirty="0"/>
              <a:t>으로 채우기</a:t>
            </a:r>
            <a:r>
              <a:rPr lang="en-US" altLang="ko-KR" dirty="0"/>
              <a:t>: </a:t>
            </a:r>
            <a:r>
              <a:rPr lang="ko-KR" altLang="en-US" dirty="0"/>
              <a:t>음수</a:t>
            </a:r>
          </a:p>
          <a:p>
            <a:br>
              <a:rPr lang="ko-KR" altLang="en-US" dirty="0"/>
            </a:br>
            <a:r>
              <a:rPr lang="en-US" altLang="ko-KR" dirty="0"/>
              <a:t>print("# </a:t>
            </a:r>
            <a:r>
              <a:rPr lang="ko-KR" altLang="en-US" dirty="0"/>
              <a:t>조합하기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output_i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output_m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조합해보기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05390"/>
              </p:ext>
            </p:extLst>
          </p:nvPr>
        </p:nvGraphicFramePr>
        <p:xfrm>
          <a:off x="7036983" y="2036787"/>
          <a:ext cx="5019675" cy="2792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조합하기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+52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-52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+  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-  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+0052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-0052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06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2B782-DC1B-4956-B422-9C607A6B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39" y="687898"/>
            <a:ext cx="4553997" cy="61701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D87B06-81BA-4F90-80F9-1D8F00B8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8695"/>
            <a:ext cx="4395186" cy="59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89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조합하기</a:t>
            </a:r>
          </a:p>
          <a:p>
            <a:r>
              <a:rPr lang="en-US" altLang="ko-KR" dirty="0" err="1"/>
              <a:t>output_a</a:t>
            </a:r>
            <a:r>
              <a:rPr lang="en-US" altLang="ko-KR" dirty="0"/>
              <a:t>="{:f}".format(52.273)     </a:t>
            </a:r>
          </a:p>
          <a:p>
            <a:r>
              <a:rPr lang="en-US" altLang="ko-KR" dirty="0" err="1"/>
              <a:t>output_b</a:t>
            </a:r>
            <a:r>
              <a:rPr lang="en-US" altLang="ko-KR" dirty="0"/>
              <a:t>="{:15f}".format(52.273)    # 15</a:t>
            </a:r>
            <a:r>
              <a:rPr lang="ko-KR" altLang="en-US" dirty="0"/>
              <a:t>칸 만들기</a:t>
            </a:r>
          </a:p>
          <a:p>
            <a:r>
              <a:rPr lang="en-US" altLang="ko-KR" dirty="0" err="1"/>
              <a:t>output_c</a:t>
            </a:r>
            <a:r>
              <a:rPr lang="en-US" altLang="ko-KR" dirty="0"/>
              <a:t>="{:+15f}".format(52.273)   # 15</a:t>
            </a:r>
            <a:r>
              <a:rPr lang="ko-KR" altLang="en-US" dirty="0"/>
              <a:t>칸에 부호 추가하기</a:t>
            </a:r>
          </a:p>
          <a:p>
            <a:r>
              <a:rPr lang="en-US" altLang="ko-KR" dirty="0" err="1"/>
              <a:t>output_d</a:t>
            </a:r>
            <a:r>
              <a:rPr lang="en-US" altLang="ko-KR" dirty="0"/>
              <a:t>="{:+015f}".format(52.273)  </a:t>
            </a:r>
          </a:p>
          <a:p>
            <a:r>
              <a:rPr lang="en-US" altLang="ko-KR" dirty="0"/>
              <a:t># 15</a:t>
            </a:r>
            <a:r>
              <a:rPr lang="ko-KR" altLang="en-US" dirty="0"/>
              <a:t>칸에 부호 추가하고 </a:t>
            </a:r>
            <a:r>
              <a:rPr lang="en-US" altLang="ko-KR" dirty="0"/>
              <a:t>0</a:t>
            </a:r>
            <a:r>
              <a:rPr lang="ko-KR" altLang="en-US" dirty="0"/>
              <a:t>으로 채우기</a:t>
            </a:r>
          </a:p>
          <a:p>
            <a:br>
              <a:rPr lang="ko-KR" altLang="en-US" dirty="0"/>
            </a:br>
            <a:r>
              <a:rPr lang="en-US" altLang="ko-KR" dirty="0"/>
              <a:t>print(</a:t>
            </a:r>
            <a:r>
              <a:rPr lang="en-US" altLang="ko-KR" dirty="0" err="1"/>
              <a:t>output_a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output_d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Float </a:t>
            </a:r>
            <a:r>
              <a:rPr lang="ko-KR" altLang="en-US" spc="-50" dirty="0"/>
              <a:t>자료형 기본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01281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52.273000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    52.273000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  +52.273000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+0000052.273000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041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 err="1"/>
              <a:t>output_a</a:t>
            </a:r>
            <a:r>
              <a:rPr lang="en-US" altLang="ko-KR" dirty="0"/>
              <a:t>="{:15.3f}".format(52.273)     </a:t>
            </a:r>
          </a:p>
          <a:p>
            <a:r>
              <a:rPr lang="en-US" altLang="ko-KR" dirty="0" err="1"/>
              <a:t>output_b</a:t>
            </a:r>
            <a:r>
              <a:rPr lang="en-US" altLang="ko-KR" dirty="0"/>
              <a:t>="{:15.2f}".format(52.273)    </a:t>
            </a:r>
          </a:p>
          <a:p>
            <a:r>
              <a:rPr lang="en-US" altLang="ko-KR" dirty="0" err="1"/>
              <a:t>output_c</a:t>
            </a:r>
            <a:r>
              <a:rPr lang="en-US" altLang="ko-KR" dirty="0"/>
              <a:t>="{:15.1f}".format(52.273)   </a:t>
            </a:r>
          </a:p>
          <a:p>
            <a:br>
              <a:rPr lang="en-US" altLang="ko-KR" dirty="0"/>
            </a:br>
            <a:r>
              <a:rPr lang="en-US" altLang="ko-KR" dirty="0"/>
              <a:t>print(</a:t>
            </a:r>
            <a:r>
              <a:rPr lang="en-US" altLang="ko-KR" dirty="0" err="1"/>
              <a:t>output_a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output_c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소수점 아래 자릿수 지정하기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24741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52.273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  52.27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       52.3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3287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124393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 err="1"/>
              <a:t>output_a</a:t>
            </a:r>
            <a:r>
              <a:rPr lang="en-US" altLang="ko-KR" dirty="0"/>
              <a:t> = 52.0</a:t>
            </a:r>
          </a:p>
          <a:p>
            <a:r>
              <a:rPr lang="en-US" altLang="ko-KR" dirty="0" err="1"/>
              <a:t>output_b</a:t>
            </a:r>
            <a:r>
              <a:rPr lang="en-US" altLang="ko-KR" dirty="0"/>
              <a:t> = "{:g}".format(</a:t>
            </a:r>
            <a:r>
              <a:rPr lang="en-US" altLang="ko-KR" dirty="0" err="1"/>
              <a:t>output_a</a:t>
            </a:r>
            <a:r>
              <a:rPr lang="en-US" altLang="ko-KR" dirty="0"/>
              <a:t>) #</a:t>
            </a:r>
            <a:r>
              <a:rPr lang="ko-KR" altLang="en-US" dirty="0" err="1"/>
              <a:t>의미없는</a:t>
            </a:r>
            <a:r>
              <a:rPr lang="ko-KR" altLang="en-US" dirty="0"/>
              <a:t> 소수점 지우기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output_b</a:t>
            </a:r>
            <a:r>
              <a:rPr lang="en-US" altLang="ko-KR" dirty="0"/>
              <a:t>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의미없는</a:t>
            </a:r>
            <a:r>
              <a:rPr lang="ko-KR" altLang="en-US" spc="-50" dirty="0"/>
              <a:t> 소수점 제거하기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75796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52.0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531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0" dirty="0"/>
              <a:t> </a:t>
            </a:r>
            <a:r>
              <a:rPr spc="-180" dirty="0"/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1089" y="2901138"/>
            <a:ext cx="181800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조건문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316" y="425787"/>
            <a:ext cx="332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조건문이란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5840" y="1920718"/>
            <a:ext cx="6334760" cy="3831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25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조건문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2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200" b="1" i="0" u="none" strike="noStrike" kern="1200" cap="none" spc="2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조건에</a:t>
            </a:r>
            <a:r>
              <a:rPr kumimoji="0" sz="2200" b="1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200" b="1" i="0" u="none" strike="noStrike" kern="1200" cap="none" spc="2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따라</a:t>
            </a:r>
            <a:r>
              <a:rPr kumimoji="0" sz="2200" b="1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200" b="1" i="0" u="none" strike="noStrike" kern="1200" cap="none" spc="2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다른</a:t>
            </a:r>
            <a:r>
              <a:rPr kumimoji="0" sz="2200" b="1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200" b="1" i="0" u="none" strike="noStrike" kern="1200" cap="none" spc="2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프로그램</a:t>
            </a:r>
            <a:r>
              <a:rPr kumimoji="0" sz="2200" b="1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200" b="1" i="0" u="none" strike="noStrike" kern="1200" cap="none" spc="1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코드</a:t>
            </a:r>
            <a:r>
              <a:rPr kumimoji="0" sz="2200" b="0" i="0" u="none" strike="noStrike" kern="120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11125" marR="1232535" lvl="0" indent="-7620" algn="l" defTabSz="914400" rtl="0" eaLnBrk="1" fontAlgn="auto" latinLnBrk="1" hangingPunct="1">
              <a:lnSpc>
                <a:spcPct val="1927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만약 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하면 </a:t>
            </a:r>
            <a:r>
              <a:rPr kumimoji="0" sz="220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하다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와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같은 상황에서</a:t>
            </a:r>
            <a:r>
              <a:rPr kumimoji="0" sz="2200" b="0" i="0" u="none" strike="noStrike" kern="1200" cap="none" spc="-4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  사용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234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>
                <a:tab pos="354965" algn="l"/>
                <a:tab pos="35560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만약</a:t>
            </a:r>
            <a:r>
              <a:rPr kumimoji="0" sz="17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점수가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7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이상이면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합격이고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미만이면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불합격이다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>
                <a:tab pos="354965" algn="l"/>
                <a:tab pos="35560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만약</a:t>
            </a:r>
            <a:r>
              <a:rPr kumimoji="0" sz="17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나이가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65</a:t>
            </a:r>
            <a:r>
              <a:rPr kumimoji="0" sz="17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</a:t>
            </a:r>
            <a:r>
              <a:rPr kumimoji="0" sz="17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이상일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경우에는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입장료가</a:t>
            </a:r>
            <a:r>
              <a:rPr kumimoji="0" sz="17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무료이다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>
                <a:tab pos="354965" algn="l"/>
                <a:tab pos="35560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주민번호 앞자리가 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이면</a:t>
            </a:r>
            <a:r>
              <a:rPr kumimoji="0" sz="1700" b="0" i="0" u="none" strike="noStrike" kern="1200" cap="none" spc="-3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남성이다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9E39"/>
              </a:buClr>
              <a:buSzTx/>
              <a:buFont typeface="Arial"/>
              <a:buAutoNum type="arabicParenR"/>
              <a:tabLst>
                <a:tab pos="354965" algn="l"/>
                <a:tab pos="355600" algn="l"/>
              </a:tabLst>
              <a:defRPr/>
            </a:pP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비밀번호가 맞으면</a:t>
            </a:r>
            <a:r>
              <a:rPr kumimoji="0" sz="1700" b="0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로그인된다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양수 판별</a:t>
            </a:r>
            <a:r>
              <a:rPr spc="-770" dirty="0"/>
              <a:t> </a:t>
            </a:r>
            <a:r>
              <a:rPr spc="-50" dirty="0"/>
              <a:t>프로그램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502" y="2528328"/>
            <a:ext cx="162560" cy="2756535"/>
          </a:xfrm>
          <a:custGeom>
            <a:avLst/>
            <a:gdLst/>
            <a:ahLst/>
            <a:cxnLst/>
            <a:rect l="l" t="t" r="r" b="b"/>
            <a:pathLst>
              <a:path w="162560" h="2756535">
                <a:moveTo>
                  <a:pt x="0" y="0"/>
                </a:moveTo>
                <a:lnTo>
                  <a:pt x="162559" y="0"/>
                </a:lnTo>
                <a:lnTo>
                  <a:pt x="162559" y="2756242"/>
                </a:lnTo>
                <a:lnTo>
                  <a:pt x="0" y="27562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6062" y="2528328"/>
            <a:ext cx="5311775" cy="2756535"/>
          </a:xfrm>
          <a:custGeom>
            <a:avLst/>
            <a:gdLst/>
            <a:ahLst/>
            <a:cxnLst/>
            <a:rect l="l" t="t" r="r" b="b"/>
            <a:pathLst>
              <a:path w="5311775" h="2756535">
                <a:moveTo>
                  <a:pt x="0" y="0"/>
                </a:moveTo>
                <a:lnTo>
                  <a:pt x="5311343" y="0"/>
                </a:lnTo>
                <a:lnTo>
                  <a:pt x="5311343" y="2756242"/>
                </a:lnTo>
                <a:lnTo>
                  <a:pt x="0" y="27562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495" y="2525152"/>
            <a:ext cx="0" cy="2762885"/>
          </a:xfrm>
          <a:custGeom>
            <a:avLst/>
            <a:gdLst/>
            <a:ahLst/>
            <a:cxnLst/>
            <a:rect l="l" t="t" r="r" b="b"/>
            <a:pathLst>
              <a:path h="2762885">
                <a:moveTo>
                  <a:pt x="0" y="0"/>
                </a:moveTo>
                <a:lnTo>
                  <a:pt x="0" y="276259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7392" y="2525152"/>
            <a:ext cx="0" cy="2762885"/>
          </a:xfrm>
          <a:custGeom>
            <a:avLst/>
            <a:gdLst/>
            <a:ahLst/>
            <a:cxnLst/>
            <a:rect l="l" t="t" r="r" b="b"/>
            <a:pathLst>
              <a:path h="2762885">
                <a:moveTo>
                  <a:pt x="0" y="0"/>
                </a:moveTo>
                <a:lnTo>
                  <a:pt x="0" y="276259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0320" y="2528327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0320" y="5284576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4635" y="2639815"/>
            <a:ext cx="3098165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82689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양수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print('0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음수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92061" y="2519312"/>
          <a:ext cx="3594735" cy="16223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숫자를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양수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7333" y="379091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양수 판별</a:t>
            </a:r>
            <a:r>
              <a:rPr spc="-770" dirty="0"/>
              <a:t> </a:t>
            </a:r>
            <a:r>
              <a:rPr spc="-50" dirty="0"/>
              <a:t>흐름도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72611" y="2100072"/>
            <a:ext cx="4716310" cy="343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9923" y="379091"/>
            <a:ext cx="7211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조건문의 들여쓰기 </a:t>
            </a:r>
            <a:r>
              <a:rPr spc="-75" dirty="0">
                <a:latin typeface="Arial"/>
                <a:cs typeface="Arial"/>
              </a:rPr>
              <a:t>:</a:t>
            </a:r>
            <a:r>
              <a:rPr spc="-1045" dirty="0">
                <a:latin typeface="Arial"/>
                <a:cs typeface="Arial"/>
              </a:rPr>
              <a:t> </a:t>
            </a:r>
            <a:r>
              <a:rPr spc="-50" dirty="0"/>
              <a:t>파이썬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9369" y="2153742"/>
            <a:ext cx="162560" cy="3070225"/>
          </a:xfrm>
          <a:custGeom>
            <a:avLst/>
            <a:gdLst/>
            <a:ahLst/>
            <a:cxnLst/>
            <a:rect l="l" t="t" r="r" b="b"/>
            <a:pathLst>
              <a:path w="162560" h="3070225">
                <a:moveTo>
                  <a:pt x="0" y="0"/>
                </a:moveTo>
                <a:lnTo>
                  <a:pt x="162560" y="0"/>
                </a:lnTo>
                <a:lnTo>
                  <a:pt x="16256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1929" y="2153742"/>
            <a:ext cx="5311775" cy="3070225"/>
          </a:xfrm>
          <a:custGeom>
            <a:avLst/>
            <a:gdLst/>
            <a:ahLst/>
            <a:cxnLst/>
            <a:rect l="l" t="t" r="r" b="b"/>
            <a:pathLst>
              <a:path w="5311775" h="3070225">
                <a:moveTo>
                  <a:pt x="0" y="0"/>
                </a:moveTo>
                <a:lnTo>
                  <a:pt x="5311330" y="0"/>
                </a:lnTo>
                <a:lnTo>
                  <a:pt x="531133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9364" y="2150566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53261" y="2150567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76189" y="215374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6189" y="522382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6189" y="2142600"/>
            <a:ext cx="5480685" cy="295275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1" i="0" u="none" strike="noStrike" kern="120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조건식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9905" marR="445389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755515" lvl="0" indent="0" algn="r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802505" lvl="0" indent="0" algn="r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9905" marR="445325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755515" lvl="0" indent="0" algn="r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...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31830" y="3087927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1830" y="2774736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1830" y="3484565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31830" y="4251919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31830" y="4565110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1830" y="4935826"/>
            <a:ext cx="381000" cy="1346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ts val="2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9114" y="2968665"/>
            <a:ext cx="63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48839" y="2831592"/>
            <a:ext cx="784860" cy="238760"/>
          </a:xfrm>
          <a:custGeom>
            <a:avLst/>
            <a:gdLst/>
            <a:ahLst/>
            <a:cxnLst/>
            <a:rect l="l" t="t" r="r" b="b"/>
            <a:pathLst>
              <a:path w="784860" h="238760">
                <a:moveTo>
                  <a:pt x="784377" y="0"/>
                </a:moveTo>
                <a:lnTo>
                  <a:pt x="0" y="238353"/>
                </a:lnTo>
              </a:path>
            </a:pathLst>
          </a:custGeom>
          <a:ln w="12191">
            <a:solidFill>
              <a:srgbClr val="FDBE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895" y="467693"/>
            <a:ext cx="7057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비교</a:t>
            </a:r>
            <a:r>
              <a:rPr spc="-380" dirty="0"/>
              <a:t> </a:t>
            </a:r>
            <a:r>
              <a:rPr spc="-40" dirty="0"/>
              <a:t>연산자와</a:t>
            </a:r>
            <a:r>
              <a:rPr spc="-380" dirty="0"/>
              <a:t> </a:t>
            </a:r>
            <a:r>
              <a:rPr spc="-25" dirty="0"/>
              <a:t>논리</a:t>
            </a:r>
            <a:r>
              <a:rPr spc="-38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2231" y="2686379"/>
            <a:ext cx="5870575" cy="1489075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6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1" i="0" u="none" strike="noStrike" kern="1200" cap="none" spc="43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비교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3200" b="1" i="0" u="none" strike="noStrike" kern="1200" cap="none" spc="43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연산자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32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&gt;,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&lt;,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&gt;=,</a:t>
            </a:r>
            <a:r>
              <a:rPr kumimoji="0" sz="3200" b="0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&lt;=,</a:t>
            </a:r>
            <a:r>
              <a:rPr kumimoji="0" sz="32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==,</a:t>
            </a:r>
            <a:r>
              <a:rPr kumimoji="0" sz="3200" b="0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!=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6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1" i="0" u="none" strike="noStrike" kern="1200" cap="none" spc="43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논리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3200" b="1" i="0" u="none" strike="noStrike" kern="1200" cap="none" spc="43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연산자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3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32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and,</a:t>
            </a:r>
            <a:r>
              <a:rPr kumimoji="0" sz="32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or,</a:t>
            </a:r>
            <a:r>
              <a:rPr kumimoji="0" sz="32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7811" y="379091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비교</a:t>
            </a:r>
            <a:r>
              <a:rPr spc="-44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22092" y="2410967"/>
            <a:ext cx="6276637" cy="311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2222409" y="3075057"/>
            <a:ext cx="80025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공장 시스템은 어떻게 돌아가고 있는가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71505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8" y="262833"/>
            <a:ext cx="5801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비교연산자의</a:t>
            </a:r>
            <a:r>
              <a:rPr spc="-434" dirty="0"/>
              <a:t> </a:t>
            </a:r>
            <a:r>
              <a:rPr spc="50" dirty="0"/>
              <a:t>참</a:t>
            </a:r>
            <a:r>
              <a:rPr spc="50" dirty="0">
                <a:latin typeface="Arial"/>
                <a:cs typeface="Arial"/>
              </a:rPr>
              <a:t>/</a:t>
            </a:r>
            <a:r>
              <a:rPr spc="50" dirty="0"/>
              <a:t>거짓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23139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190244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5760" y="1845906"/>
            <a:ext cx="230504" cy="4246880"/>
          </a:xfrm>
          <a:custGeom>
            <a:avLst/>
            <a:gdLst/>
            <a:ahLst/>
            <a:cxnLst/>
            <a:rect l="l" t="t" r="r" b="b"/>
            <a:pathLst>
              <a:path w="230505" h="4246880">
                <a:moveTo>
                  <a:pt x="0" y="0"/>
                </a:moveTo>
                <a:lnTo>
                  <a:pt x="229997" y="0"/>
                </a:lnTo>
                <a:lnTo>
                  <a:pt x="229997" y="4246600"/>
                </a:lnTo>
                <a:lnTo>
                  <a:pt x="0" y="4246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5745" y="1845906"/>
            <a:ext cx="7514590" cy="4246880"/>
          </a:xfrm>
          <a:custGeom>
            <a:avLst/>
            <a:gdLst/>
            <a:ahLst/>
            <a:cxnLst/>
            <a:rect l="l" t="t" r="r" b="b"/>
            <a:pathLst>
              <a:path w="7514590" h="4246880">
                <a:moveTo>
                  <a:pt x="0" y="0"/>
                </a:moveTo>
                <a:lnTo>
                  <a:pt x="7514488" y="0"/>
                </a:lnTo>
                <a:lnTo>
                  <a:pt x="7514488" y="4246600"/>
                </a:lnTo>
                <a:lnTo>
                  <a:pt x="0" y="4246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5759" y="1842725"/>
            <a:ext cx="0" cy="4253230"/>
          </a:xfrm>
          <a:custGeom>
            <a:avLst/>
            <a:gdLst/>
            <a:ahLst/>
            <a:cxnLst/>
            <a:rect l="l" t="t" r="r" b="b"/>
            <a:pathLst>
              <a:path h="4253230">
                <a:moveTo>
                  <a:pt x="0" y="0"/>
                </a:moveTo>
                <a:lnTo>
                  <a:pt x="0" y="425295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30244" y="1842725"/>
            <a:ext cx="0" cy="4253230"/>
          </a:xfrm>
          <a:custGeom>
            <a:avLst/>
            <a:gdLst/>
            <a:ahLst/>
            <a:cxnLst/>
            <a:rect l="l" t="t" r="r" b="b"/>
            <a:pathLst>
              <a:path h="4253230">
                <a:moveTo>
                  <a:pt x="0" y="0"/>
                </a:moveTo>
                <a:lnTo>
                  <a:pt x="0" y="425295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2584" y="1845900"/>
            <a:ext cx="7751445" cy="0"/>
          </a:xfrm>
          <a:custGeom>
            <a:avLst/>
            <a:gdLst/>
            <a:ahLst/>
            <a:cxnLst/>
            <a:rect l="l" t="t" r="r" b="b"/>
            <a:pathLst>
              <a:path w="7751445">
                <a:moveTo>
                  <a:pt x="0" y="0"/>
                </a:moveTo>
                <a:lnTo>
                  <a:pt x="775083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2584" y="6092502"/>
            <a:ext cx="7751445" cy="0"/>
          </a:xfrm>
          <a:custGeom>
            <a:avLst/>
            <a:gdLst/>
            <a:ahLst/>
            <a:cxnLst/>
            <a:rect l="l" t="t" r="r" b="b"/>
            <a:pathLst>
              <a:path w="7751445">
                <a:moveTo>
                  <a:pt x="0" y="0"/>
                </a:moveTo>
                <a:lnTo>
                  <a:pt x="775083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4127" y="1834760"/>
            <a:ext cx="5878195" cy="36842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42110" algn="l"/>
              </a:tabLst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9)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보다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큰가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558925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58950" algn="l"/>
              </a:tabLst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보다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작거나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같은가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13)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</a:t>
            </a:r>
            <a:r>
              <a:rPr kumimoji="0" sz="16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같은가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just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나눈 나머지가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인가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즉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짝수인가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나눈 나머지가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인가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즉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짝수인가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</a:t>
            </a:r>
            <a:r>
              <a:rPr kumimoji="0" sz="16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배수인가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배수가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아닌가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86576" y="3665680"/>
          <a:ext cx="1617345" cy="2409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7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97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477">
                <a:tc>
                  <a:txBody>
                    <a:bodyPr/>
                    <a:lstStyle/>
                    <a:p>
                      <a:pPr marL="143510" marR="1082675" algn="just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True  True  True  True 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lse 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lse 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82584" y="1542288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106" y="353514"/>
            <a:ext cx="39916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짝수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홀수</a:t>
            </a:r>
            <a:r>
              <a:rPr spc="-445" dirty="0"/>
              <a:t> </a:t>
            </a:r>
            <a:r>
              <a:rPr spc="-50" dirty="0"/>
              <a:t>판별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6077" y="2641092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89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2348" y="2641092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6082" y="2637914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08027" y="2637914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2907" y="2641089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2907" y="5605151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923" y="2752578"/>
            <a:ext cx="3386454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72275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짝수이다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홀수이다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270294" y="2632076"/>
          <a:ext cx="2513330" cy="1875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27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54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298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숫자를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짝수이다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32907" y="2337816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6280" y="411063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논리</a:t>
            </a:r>
            <a:r>
              <a:rPr spc="-44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21280" y="2968751"/>
            <a:ext cx="7044748" cy="2114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95" y="455824"/>
            <a:ext cx="5933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시험 </a:t>
            </a:r>
            <a:r>
              <a:rPr spc="25" dirty="0"/>
              <a:t>합격</a:t>
            </a:r>
            <a:r>
              <a:rPr spc="25" dirty="0">
                <a:latin typeface="Arial"/>
                <a:cs typeface="Arial"/>
              </a:rPr>
              <a:t>/</a:t>
            </a:r>
            <a:r>
              <a:rPr spc="25" dirty="0"/>
              <a:t>불합격</a:t>
            </a:r>
            <a:r>
              <a:rPr spc="-770" dirty="0"/>
              <a:t> </a:t>
            </a:r>
            <a:r>
              <a:rPr spc="-50" dirty="0"/>
              <a:t>판정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5890" y="2513202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90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2148" y="2513202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5883" y="2510027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77828" y="2510026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2708" y="2513201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2708" y="5477263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0724" y="2502062"/>
            <a:ext cx="396240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-63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필기성적을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실기성적을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785" marR="120459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score1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합격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78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불합격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40096" y="2504188"/>
          <a:ext cx="3048000" cy="1916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433">
                <a:tc>
                  <a:txBody>
                    <a:bodyPr/>
                    <a:lstStyle/>
                    <a:p>
                      <a:pPr marL="143510" marR="752475" algn="just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필기성적을</a:t>
                      </a:r>
                      <a:r>
                        <a:rPr sz="1400" spc="-1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90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실기성적을</a:t>
                      </a:r>
                      <a:r>
                        <a:rPr sz="1400" spc="-1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85  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합격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02708" y="2209800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473" y="359907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홈페이지 </a:t>
            </a:r>
            <a:r>
              <a:rPr spc="-35" dirty="0"/>
              <a:t>관리자</a:t>
            </a:r>
            <a:r>
              <a:rPr spc="-745" dirty="0"/>
              <a:t> </a:t>
            </a:r>
            <a:r>
              <a:rPr spc="-50" dirty="0"/>
              <a:t>판별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3101" y="2385314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90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9359" y="2385314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3094" y="2382140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65039" y="2382140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919" y="2385315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919" y="5349376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7934" y="2374174"/>
            <a:ext cx="3848100" cy="25863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아이디를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회원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레벨을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47637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'admin'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level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관리자가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아니다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27306" y="2376300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9">
                <a:tc>
                  <a:txBody>
                    <a:bodyPr/>
                    <a:lstStyle/>
                    <a:p>
                      <a:pPr marL="143510" marR="65595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아이디를</a:t>
                      </a:r>
                      <a:r>
                        <a:rPr sz="1400" spc="-1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admin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회원 레벨을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 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관리자이다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89919" y="2081783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27306" y="4127908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8">
                <a:tc>
                  <a:txBody>
                    <a:bodyPr/>
                    <a:lstStyle/>
                    <a:p>
                      <a:pPr marL="143510" marR="68516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아이디를</a:t>
                      </a:r>
                      <a:r>
                        <a:rPr sz="1400" spc="-1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ocella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회원 레벨을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7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관리자가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0" dirty="0">
                          <a:latin typeface="Arial Unicode MS"/>
                          <a:cs typeface="Arial Unicode MS"/>
                        </a:rPr>
                        <a:t>아니다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412305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논리 </a:t>
            </a:r>
            <a:r>
              <a:rPr spc="-35" dirty="0"/>
              <a:t>연산자</a:t>
            </a:r>
            <a:r>
              <a:rPr spc="-760" dirty="0"/>
              <a:t> </a:t>
            </a:r>
            <a:r>
              <a:rPr spc="-85" dirty="0">
                <a:latin typeface="Arial"/>
                <a:cs typeface="Arial"/>
              </a:rPr>
              <a:t>not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0644" y="2346947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90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6903" y="2346947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0644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2589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7469" y="2346947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7469" y="5311010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5484" y="2458436"/>
            <a:ext cx="3135630" cy="209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6002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이름이 입력되지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않았다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84856" y="2337930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이름을 입력하세요</a:t>
                      </a:r>
                      <a:r>
                        <a:rPr sz="1400" spc="-2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이름이 입력되지</a:t>
                      </a:r>
                      <a:r>
                        <a:rPr sz="1400" spc="-1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0" dirty="0">
                          <a:latin typeface="Arial Unicode MS"/>
                          <a:cs typeface="Arial Unicode MS"/>
                        </a:rPr>
                        <a:t>않았다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47469" y="2043683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84856" y="4089541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5">
                <a:tc>
                  <a:txBody>
                    <a:bodyPr/>
                    <a:lstStyle/>
                    <a:p>
                      <a:pPr marL="143510" marR="75247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이름을 입력하세요</a:t>
                      </a:r>
                      <a:r>
                        <a:rPr sz="1400" spc="-3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홍지수  이름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홍지수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4662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>
                <a:latin typeface="Arial"/>
                <a:cs typeface="Arial"/>
              </a:rPr>
              <a:t>If~ </a:t>
            </a:r>
            <a:r>
              <a:rPr spc="-35" dirty="0"/>
              <a:t>구문의 </a:t>
            </a:r>
            <a:r>
              <a:rPr spc="-25" dirty="0"/>
              <a:t>사용</a:t>
            </a:r>
            <a:r>
              <a:rPr spc="-919" dirty="0"/>
              <a:t> </a:t>
            </a:r>
            <a:r>
              <a:rPr dirty="0"/>
              <a:t>예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0644" y="2346947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90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6903" y="2346947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0644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2589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7469" y="2346947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7469" y="5311010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5484" y="2335808"/>
            <a:ext cx="3303904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-63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'3000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38620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65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무료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입장료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84856" y="2337930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나이를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입장료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무료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47469" y="2043683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084856" y="4089541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나이를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입장료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3000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65827" y="748343"/>
            <a:ext cx="4093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1F5F"/>
                </a:solidFill>
              </a:rPr>
              <a:t>예제 </a:t>
            </a:r>
            <a:r>
              <a:rPr spc="-235" dirty="0">
                <a:solidFill>
                  <a:srgbClr val="001F5F"/>
                </a:solidFill>
                <a:latin typeface="Arial"/>
                <a:cs typeface="Arial"/>
              </a:rPr>
              <a:t>3-8</a:t>
            </a:r>
            <a:r>
              <a:rPr spc="-7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001F5F"/>
                </a:solidFill>
              </a:rPr>
              <a:t>흐름도</a:t>
            </a:r>
          </a:p>
        </p:txBody>
      </p:sp>
      <p:sp>
        <p:nvSpPr>
          <p:cNvPr id="5" name="object 5"/>
          <p:cNvSpPr/>
          <p:nvPr/>
        </p:nvSpPr>
        <p:spPr>
          <a:xfrm>
            <a:off x="4949952" y="795528"/>
            <a:ext cx="4181855" cy="469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6041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>
                <a:latin typeface="Arial"/>
                <a:cs typeface="Arial"/>
              </a:rPr>
              <a:t>If~ </a:t>
            </a:r>
            <a:r>
              <a:rPr spc="-350" dirty="0">
                <a:latin typeface="Arial"/>
                <a:cs typeface="Arial"/>
              </a:rPr>
              <a:t>else~ </a:t>
            </a:r>
            <a:r>
              <a:rPr spc="-35" dirty="0"/>
              <a:t>구문의 </a:t>
            </a:r>
            <a:r>
              <a:rPr spc="-25" dirty="0"/>
              <a:t>사용</a:t>
            </a:r>
            <a:r>
              <a:rPr spc="-915" dirty="0"/>
              <a:t> </a:t>
            </a:r>
            <a:r>
              <a:rPr dirty="0"/>
              <a:t>예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0644" y="2346947"/>
            <a:ext cx="186690" cy="2964180"/>
          </a:xfrm>
          <a:custGeom>
            <a:avLst/>
            <a:gdLst/>
            <a:ahLst/>
            <a:cxnLst/>
            <a:rect l="l" t="t" r="r" b="b"/>
            <a:pathLst>
              <a:path w="186690" h="2964179">
                <a:moveTo>
                  <a:pt x="0" y="0"/>
                </a:moveTo>
                <a:lnTo>
                  <a:pt x="186258" y="0"/>
                </a:lnTo>
                <a:lnTo>
                  <a:pt x="186258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6903" y="2346947"/>
            <a:ext cx="6085840" cy="2964180"/>
          </a:xfrm>
          <a:custGeom>
            <a:avLst/>
            <a:gdLst/>
            <a:ahLst/>
            <a:cxnLst/>
            <a:rect l="l" t="t" r="r" b="b"/>
            <a:pathLst>
              <a:path w="6085840" h="2964179">
                <a:moveTo>
                  <a:pt x="0" y="0"/>
                </a:moveTo>
                <a:lnTo>
                  <a:pt x="6085687" y="0"/>
                </a:lnTo>
                <a:lnTo>
                  <a:pt x="6085687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0644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2589" y="2343772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7469" y="2346947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7469" y="5311010"/>
            <a:ext cx="6278880" cy="0"/>
          </a:xfrm>
          <a:custGeom>
            <a:avLst/>
            <a:gdLst/>
            <a:ahLst/>
            <a:cxnLst/>
            <a:rect l="l" t="t" r="r" b="b"/>
            <a:pathLst>
              <a:path w="6278880">
                <a:moveTo>
                  <a:pt x="0" y="0"/>
                </a:moveTo>
                <a:lnTo>
                  <a:pt x="6278295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5484" y="2335808"/>
            <a:ext cx="3863975" cy="25863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'12345'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90055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password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OK!')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OK!')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84856" y="2337930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32664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OK!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47469" y="2043683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9672" y="718142"/>
            <a:ext cx="5283874" cy="4553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8958" y="634791"/>
            <a:ext cx="4093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1F5F"/>
                </a:solidFill>
              </a:rPr>
              <a:t>예제 </a:t>
            </a:r>
            <a:r>
              <a:rPr spc="-235" dirty="0">
                <a:solidFill>
                  <a:srgbClr val="001F5F"/>
                </a:solidFill>
                <a:latin typeface="Arial"/>
                <a:cs typeface="Arial"/>
              </a:rPr>
              <a:t>3-9</a:t>
            </a:r>
            <a:r>
              <a:rPr spc="-7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pc="-50" dirty="0">
                <a:solidFill>
                  <a:srgbClr val="001F5F"/>
                </a:solidFill>
              </a:rPr>
              <a:t>흐름도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공장에 대한 이미지 검색결과">
            <a:extLst>
              <a:ext uri="{FF2B5EF4-FFF2-40B4-BE49-F238E27FC236}">
                <a16:creationId xmlns:a16="http://schemas.microsoft.com/office/drawing/2014/main" id="{CF133F54-6E4D-421B-946C-32ECD7B1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58" y="12111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공장에 대한 이미지 검색결과">
            <a:extLst>
              <a:ext uri="{FF2B5EF4-FFF2-40B4-BE49-F238E27FC236}">
                <a16:creationId xmlns:a16="http://schemas.microsoft.com/office/drawing/2014/main" id="{1E629460-7334-4544-A476-5675EE91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08" y="121116"/>
            <a:ext cx="457606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공장에 대한 이미지 검색결과">
            <a:extLst>
              <a:ext uri="{FF2B5EF4-FFF2-40B4-BE49-F238E27FC236}">
                <a16:creationId xmlns:a16="http://schemas.microsoft.com/office/drawing/2014/main" id="{D749690F-97DC-48B8-B719-E804FAF7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958" y="2978616"/>
            <a:ext cx="42862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공장에 대한 이미지 검색결과">
            <a:extLst>
              <a:ext uri="{FF2B5EF4-FFF2-40B4-BE49-F238E27FC236}">
                <a16:creationId xmlns:a16="http://schemas.microsoft.com/office/drawing/2014/main" id="{BD7D2787-255F-494A-9DCC-DE2F2F536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208" y="2978616"/>
            <a:ext cx="4579602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3848624" y="6198066"/>
            <a:ext cx="40831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어떻게 제어하는가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09494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7197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>
                <a:latin typeface="Arial"/>
                <a:cs typeface="Arial"/>
              </a:rPr>
              <a:t>If~</a:t>
            </a:r>
            <a:r>
              <a:rPr spc="-375" dirty="0">
                <a:latin typeface="Arial"/>
                <a:cs typeface="Arial"/>
              </a:rPr>
              <a:t> </a:t>
            </a:r>
            <a:r>
              <a:rPr spc="-165" dirty="0">
                <a:latin typeface="Arial"/>
                <a:cs typeface="Arial"/>
              </a:rPr>
              <a:t>elif~</a:t>
            </a:r>
            <a:r>
              <a:rPr spc="-370" dirty="0">
                <a:latin typeface="Arial"/>
                <a:cs typeface="Arial"/>
              </a:rPr>
              <a:t> </a:t>
            </a:r>
            <a:r>
              <a:rPr spc="-350" dirty="0">
                <a:latin typeface="Arial"/>
                <a:cs typeface="Arial"/>
              </a:rPr>
              <a:t>else~</a:t>
            </a:r>
            <a:r>
              <a:rPr spc="-370" dirty="0">
                <a:latin typeface="Arial"/>
                <a:cs typeface="Arial"/>
              </a:rPr>
              <a:t> </a:t>
            </a:r>
            <a:r>
              <a:rPr spc="-35" dirty="0"/>
              <a:t>구문의</a:t>
            </a:r>
            <a:r>
              <a:rPr spc="-365" dirty="0"/>
              <a:t> </a:t>
            </a:r>
            <a:r>
              <a:rPr spc="-25" dirty="0"/>
              <a:t>사용</a:t>
            </a:r>
            <a:r>
              <a:rPr spc="-365" dirty="0"/>
              <a:t> </a:t>
            </a:r>
            <a:r>
              <a:rPr dirty="0"/>
              <a:t>예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8811" y="2125814"/>
            <a:ext cx="167640" cy="3435985"/>
          </a:xfrm>
          <a:custGeom>
            <a:avLst/>
            <a:gdLst/>
            <a:ahLst/>
            <a:cxnLst/>
            <a:rect l="l" t="t" r="r" b="b"/>
            <a:pathLst>
              <a:path w="167640" h="3435985">
                <a:moveTo>
                  <a:pt x="0" y="0"/>
                </a:moveTo>
                <a:lnTo>
                  <a:pt x="167081" y="0"/>
                </a:lnTo>
                <a:lnTo>
                  <a:pt x="167081" y="3435845"/>
                </a:lnTo>
                <a:lnTo>
                  <a:pt x="0" y="343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5892" y="2125814"/>
            <a:ext cx="2905125" cy="3435985"/>
          </a:xfrm>
          <a:custGeom>
            <a:avLst/>
            <a:gdLst/>
            <a:ahLst/>
            <a:cxnLst/>
            <a:rect l="l" t="t" r="r" b="b"/>
            <a:pathLst>
              <a:path w="2905125" h="3435985">
                <a:moveTo>
                  <a:pt x="0" y="0"/>
                </a:moveTo>
                <a:lnTo>
                  <a:pt x="2904858" y="0"/>
                </a:lnTo>
                <a:lnTo>
                  <a:pt x="2904858" y="3435845"/>
                </a:lnTo>
                <a:lnTo>
                  <a:pt x="0" y="34358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8808" y="2122643"/>
            <a:ext cx="0" cy="3442335"/>
          </a:xfrm>
          <a:custGeom>
            <a:avLst/>
            <a:gdLst/>
            <a:ahLst/>
            <a:cxnLst/>
            <a:rect l="l" t="t" r="r" b="b"/>
            <a:pathLst>
              <a:path h="3442335">
                <a:moveTo>
                  <a:pt x="0" y="0"/>
                </a:moveTo>
                <a:lnTo>
                  <a:pt x="0" y="344219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80753" y="2122643"/>
            <a:ext cx="0" cy="3442335"/>
          </a:xfrm>
          <a:custGeom>
            <a:avLst/>
            <a:gdLst/>
            <a:ahLst/>
            <a:cxnLst/>
            <a:rect l="l" t="t" r="r" b="b"/>
            <a:pathLst>
              <a:path h="3442335">
                <a:moveTo>
                  <a:pt x="0" y="0"/>
                </a:moveTo>
                <a:lnTo>
                  <a:pt x="0" y="344219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5633" y="2125818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>
                <a:moveTo>
                  <a:pt x="0" y="0"/>
                </a:moveTo>
                <a:lnTo>
                  <a:pt x="3078289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5633" y="5561658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>
                <a:moveTo>
                  <a:pt x="0" y="0"/>
                </a:moveTo>
                <a:lnTo>
                  <a:pt x="3078289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4268" y="2114678"/>
            <a:ext cx="27317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점수를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  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4268" y="3212052"/>
            <a:ext cx="135763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5240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007162" y="4106967"/>
          <a:ext cx="3048000" cy="1400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8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85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점수를 입력하세요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1793239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성적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85</a:t>
                      </a:r>
                      <a:r>
                        <a:rPr sz="1800" spc="-65" dirty="0">
                          <a:latin typeface="Arial Unicode MS"/>
                          <a:cs typeface="Arial Unicode MS"/>
                        </a:rPr>
                        <a:t>점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등급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25" dirty="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305633" y="1822704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3467" y="2119980"/>
            <a:ext cx="2830830" cy="34150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18465" marR="1243330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'D'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846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'F'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29654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성적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등급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grade)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252210"/>
            <a:ext cx="10296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Q3-1.</a:t>
            </a:r>
            <a:r>
              <a:rPr sz="4000" spc="-340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30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15" dirty="0"/>
              <a:t> </a:t>
            </a:r>
            <a:r>
              <a:rPr sz="4000" spc="-30" dirty="0"/>
              <a:t>월을</a:t>
            </a:r>
            <a:r>
              <a:rPr sz="4000" spc="-320" dirty="0"/>
              <a:t> </a:t>
            </a:r>
            <a:r>
              <a:rPr sz="4000" spc="-45" dirty="0"/>
              <a:t>입력받아</a:t>
            </a:r>
            <a:r>
              <a:rPr sz="4000" spc="-305" dirty="0"/>
              <a:t> </a:t>
            </a:r>
            <a:r>
              <a:rPr sz="4000" spc="-30" dirty="0"/>
              <a:t>계절</a:t>
            </a:r>
            <a:r>
              <a:rPr sz="4000" spc="-320" dirty="0"/>
              <a:t> </a:t>
            </a:r>
            <a:r>
              <a:rPr sz="4000" spc="-55" dirty="0"/>
              <a:t>표시하기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143000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100327"/>
            <a:ext cx="89915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93116" y="1903326"/>
            <a:ext cx="5660390" cy="37960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9095" marR="1928495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4260" algn="l"/>
              </a:tabLst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1204595" lvl="0" indent="1841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3555" algn="l"/>
                <a:tab pos="2334895" algn="l"/>
                <a:tab pos="438404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월은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봄입니다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100203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4189" algn="l"/>
                <a:tab pos="2334895" algn="l"/>
                <a:tab pos="458851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월은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여름입니다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45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4189" algn="l"/>
                <a:tab pos="4589145" algn="l"/>
              </a:tabLst>
              <a:defRPr/>
            </a:pP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월은 가을입니다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4515" marR="51117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74825" algn="l"/>
                <a:tab pos="2338705" algn="l"/>
                <a:tab pos="4042410" algn="l"/>
                <a:tab pos="4589145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월은 겨울입니다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73644" y="1919947"/>
          <a:ext cx="3168650" cy="1663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03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47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3825">
                <a:tc>
                  <a:txBody>
                    <a:bodyPr/>
                    <a:lstStyle/>
                    <a:p>
                      <a:pPr marL="143510" marR="108077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월을 입력하세요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3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 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800" spc="-30" dirty="0">
                          <a:latin typeface="Arial Unicode MS"/>
                          <a:cs typeface="Arial Unicode MS"/>
                        </a:rPr>
                        <a:t>월은</a:t>
                      </a:r>
                      <a:r>
                        <a:rPr sz="1800" spc="-1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여름입니다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01623"/>
            <a:ext cx="97955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Q3-2.</a:t>
            </a:r>
            <a:r>
              <a:rPr sz="4000" spc="-340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30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20" dirty="0"/>
              <a:t> </a:t>
            </a:r>
            <a:r>
              <a:rPr sz="4000" spc="-40" dirty="0"/>
              <a:t>숫자로</a:t>
            </a:r>
            <a:r>
              <a:rPr sz="4000" spc="-320" dirty="0"/>
              <a:t> </a:t>
            </a:r>
            <a:r>
              <a:rPr sz="4000" spc="-30" dirty="0"/>
              <a:t>열차</a:t>
            </a:r>
            <a:r>
              <a:rPr sz="4000" spc="-305" dirty="0"/>
              <a:t> </a:t>
            </a:r>
            <a:r>
              <a:rPr sz="4000" spc="-30" dirty="0"/>
              <a:t>좌석</a:t>
            </a:r>
            <a:r>
              <a:rPr sz="4000" spc="-320" dirty="0"/>
              <a:t> </a:t>
            </a:r>
            <a:r>
              <a:rPr sz="4000" spc="-55" dirty="0"/>
              <a:t>판별하기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2480" y="1765866"/>
            <a:ext cx="5660390" cy="3921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7909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좌석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종류를 입력해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주세요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(1: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일반실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2: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393446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일반실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특실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3880" marR="29089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5519" algn="l"/>
                <a:tab pos="243459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3880" marR="29089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5519" algn="l"/>
                <a:tab pos="243459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17841" y="1752612"/>
          <a:ext cx="4525645" cy="166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56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좌석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종류를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5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(1:</a:t>
                      </a:r>
                      <a:r>
                        <a:rPr sz="1600" spc="-25" dirty="0">
                          <a:latin typeface="Arial Unicode MS"/>
                          <a:cs typeface="Arial Unicode MS"/>
                        </a:rPr>
                        <a:t>일반실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2: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특실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 1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일반실입니다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01623"/>
            <a:ext cx="99720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Q3-3.</a:t>
            </a:r>
            <a:r>
              <a:rPr sz="4000" spc="-340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30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20" dirty="0"/>
              <a:t> </a:t>
            </a:r>
            <a:r>
              <a:rPr sz="4000" spc="-130" dirty="0">
                <a:latin typeface="Arial"/>
                <a:cs typeface="Arial"/>
              </a:rPr>
              <a:t>4</a:t>
            </a:r>
            <a:r>
              <a:rPr sz="4000" spc="-130" dirty="0"/>
              <a:t>의</a:t>
            </a:r>
            <a:r>
              <a:rPr sz="4000" spc="-315" dirty="0"/>
              <a:t> </a:t>
            </a:r>
            <a:r>
              <a:rPr sz="4000" spc="-15" dirty="0"/>
              <a:t>배수</a:t>
            </a:r>
            <a:r>
              <a:rPr sz="4000" spc="-15" dirty="0">
                <a:latin typeface="Arial"/>
                <a:cs typeface="Arial"/>
              </a:rPr>
              <a:t>/5</a:t>
            </a:r>
            <a:r>
              <a:rPr sz="4000" spc="-15" dirty="0"/>
              <a:t>의</a:t>
            </a:r>
            <a:r>
              <a:rPr sz="4000" spc="-335" dirty="0"/>
              <a:t> </a:t>
            </a:r>
            <a:r>
              <a:rPr sz="4000" spc="-30" dirty="0"/>
              <a:t>배수</a:t>
            </a:r>
            <a:r>
              <a:rPr sz="4000" spc="-320" dirty="0"/>
              <a:t> </a:t>
            </a:r>
            <a:r>
              <a:rPr sz="4000" spc="-55" dirty="0"/>
              <a:t>판별하기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8455" y="1753913"/>
            <a:ext cx="5660390" cy="3921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7909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좌석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종류를 입력해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주세요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(1: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일반실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2: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393446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일반실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특실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3880" marR="29089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5519" algn="l"/>
                <a:tab pos="243459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3880" marR="29089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5519" algn="l"/>
                <a:tab pos="243459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17841" y="1752612"/>
          <a:ext cx="4525645" cy="1660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56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숫자를 입력하세요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34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34</a:t>
                      </a:r>
                      <a:r>
                        <a:rPr sz="1600" spc="-50" dirty="0">
                          <a:latin typeface="Arial Unicode MS"/>
                          <a:cs typeface="Arial Unicode MS"/>
                        </a:rPr>
                        <a:t>은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50" dirty="0">
                          <a:latin typeface="Arial Unicode MS"/>
                          <a:cs typeface="Arial Unicode MS"/>
                        </a:rPr>
                        <a:t>는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) 4</a:t>
                      </a:r>
                      <a:r>
                        <a:rPr sz="1600" spc="-50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배수도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600" spc="-4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배수도</a:t>
                      </a:r>
                      <a:r>
                        <a:rPr sz="1600" spc="-20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아니다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992" y="493717"/>
            <a:ext cx="93916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Q3-4.</a:t>
            </a:r>
            <a:r>
              <a:rPr sz="4000" spc="-340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25" dirty="0">
                <a:latin typeface="Arial"/>
                <a:cs typeface="Arial"/>
              </a:rPr>
              <a:t> </a:t>
            </a:r>
            <a:r>
              <a:rPr sz="4000" spc="-300" dirty="0">
                <a:latin typeface="Arial"/>
                <a:cs typeface="Arial"/>
              </a:rPr>
              <a:t>else~</a:t>
            </a:r>
            <a:r>
              <a:rPr sz="4000" spc="-335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20" dirty="0"/>
              <a:t> </a:t>
            </a:r>
            <a:r>
              <a:rPr sz="4000" spc="20" dirty="0"/>
              <a:t>모음</a:t>
            </a:r>
            <a:r>
              <a:rPr sz="4000" spc="20" dirty="0">
                <a:latin typeface="Arial"/>
                <a:cs typeface="Arial"/>
              </a:rPr>
              <a:t>/</a:t>
            </a:r>
            <a:r>
              <a:rPr sz="4000" spc="20" dirty="0"/>
              <a:t>자음</a:t>
            </a:r>
            <a:r>
              <a:rPr sz="4000" spc="-315" dirty="0"/>
              <a:t> </a:t>
            </a:r>
            <a:r>
              <a:rPr sz="4000" spc="-55" dirty="0"/>
              <a:t>판별하기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4481" y="1801726"/>
            <a:ext cx="5660390" cy="3921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9095" marR="1600200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알파벳을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char.upper()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985519" algn="l"/>
                <a:tab pos="2653030" algn="l"/>
                <a:tab pos="430212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'E'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4515" marR="185483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6155" algn="l"/>
                <a:tab pos="2670175" algn="l"/>
                <a:tab pos="3621404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'O'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'U'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모음이다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615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45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21404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자음이다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88377" y="1812378"/>
          <a:ext cx="3545204" cy="1696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635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048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466">
                <a:tc>
                  <a:txBody>
                    <a:bodyPr/>
                    <a:lstStyle/>
                    <a:p>
                      <a:pPr marL="143510" marR="7747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6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알파벳을</a:t>
                      </a:r>
                      <a:r>
                        <a:rPr sz="16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w 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30" dirty="0">
                          <a:latin typeface="Arial Unicode MS"/>
                          <a:cs typeface="Arial Unicode MS"/>
                        </a:rPr>
                        <a:t>은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30" dirty="0">
                          <a:latin typeface="Arial Unicode MS"/>
                          <a:cs typeface="Arial Unicode MS"/>
                        </a:rPr>
                        <a:t>는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자음이다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227" y="481763"/>
            <a:ext cx="8210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Q3-5.</a:t>
            </a:r>
            <a:r>
              <a:rPr sz="4000" spc="-345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30" dirty="0">
                <a:latin typeface="Arial"/>
                <a:cs typeface="Arial"/>
              </a:rPr>
              <a:t> </a:t>
            </a:r>
            <a:r>
              <a:rPr sz="4000" spc="-300" dirty="0">
                <a:latin typeface="Arial"/>
                <a:cs typeface="Arial"/>
              </a:rPr>
              <a:t>else~</a:t>
            </a:r>
            <a:r>
              <a:rPr sz="4000" spc="-335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20" dirty="0"/>
              <a:t> </a:t>
            </a:r>
            <a:r>
              <a:rPr sz="4000" spc="-30" dirty="0"/>
              <a:t>체형</a:t>
            </a:r>
            <a:r>
              <a:rPr sz="4000" spc="-325" dirty="0"/>
              <a:t> </a:t>
            </a:r>
            <a:r>
              <a:rPr sz="4000" spc="-55" dirty="0"/>
              <a:t>판별하기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4481" y="1801726"/>
            <a:ext cx="5660390" cy="40817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379095" marR="1924685" lvl="0" indent="0" algn="l" defTabSz="914400" rtl="0" eaLnBrk="1" fontAlgn="auto" latinLnBrk="1" hangingPunct="1">
              <a:lnSpc>
                <a:spcPct val="1539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키를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')) 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몸무게를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</a:t>
            </a:r>
            <a:r>
              <a:rPr kumimoji="0" sz="13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'))  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(height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100)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0.9;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095" marR="289877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14270" algn="l"/>
                <a:tab pos="2702560" algn="l"/>
              </a:tabLst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%dcm'</a:t>
            </a:r>
            <a:r>
              <a:rPr kumimoji="0" sz="13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3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몸무게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300" b="0" i="0" u="sng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	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3895" marR="3155315" lvl="0" indent="-305435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1560" algn="l"/>
                <a:tab pos="2390140" algn="l"/>
              </a:tabLst>
              <a:defRPr/>
            </a:pP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weight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딱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보기</a:t>
            </a:r>
            <a:r>
              <a:rPr kumimoji="0" sz="13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좋습니다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846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1560" algn="l"/>
              </a:tabLst>
              <a:defRPr/>
            </a:pP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326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표준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 마른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체형입니다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8460" marR="0" lvl="0" indent="0" algn="l" defTabSz="914400" rtl="0" eaLnBrk="1" fontAlgn="auto" latinLnBrk="1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32737" y="2814346"/>
            <a:ext cx="1572260" cy="0"/>
          </a:xfrm>
          <a:custGeom>
            <a:avLst/>
            <a:gdLst/>
            <a:ahLst/>
            <a:cxnLst/>
            <a:rect l="l" t="t" r="r" b="b"/>
            <a:pathLst>
              <a:path w="1572260">
                <a:moveTo>
                  <a:pt x="0" y="0"/>
                </a:moveTo>
                <a:lnTo>
                  <a:pt x="1572123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88377" y="1812378"/>
          <a:ext cx="3545204" cy="315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98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048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30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키를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175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몸무게를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70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키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175cm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몸무게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70kg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5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딱 보기</a:t>
                      </a:r>
                      <a:r>
                        <a:rPr sz="1400" spc="-1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좋습니다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5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227" y="481763"/>
            <a:ext cx="101720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Q3-6.</a:t>
            </a:r>
            <a:r>
              <a:rPr sz="4000" spc="-335" dirty="0">
                <a:latin typeface="Arial"/>
                <a:cs typeface="Arial"/>
              </a:rPr>
              <a:t> </a:t>
            </a:r>
            <a:r>
              <a:rPr sz="4000" spc="-120" dirty="0">
                <a:latin typeface="Arial"/>
                <a:cs typeface="Arial"/>
              </a:rPr>
              <a:t>if~</a:t>
            </a:r>
            <a:r>
              <a:rPr sz="4000" spc="-325" dirty="0">
                <a:latin typeface="Arial"/>
                <a:cs typeface="Arial"/>
              </a:rPr>
              <a:t> </a:t>
            </a:r>
            <a:r>
              <a:rPr sz="4000" spc="-145" dirty="0">
                <a:latin typeface="Arial"/>
                <a:cs typeface="Arial"/>
              </a:rPr>
              <a:t>elif~</a:t>
            </a:r>
            <a:r>
              <a:rPr sz="4000" spc="-335" dirty="0">
                <a:latin typeface="Arial"/>
                <a:cs typeface="Arial"/>
              </a:rPr>
              <a:t> </a:t>
            </a:r>
            <a:r>
              <a:rPr sz="4000" spc="-300" dirty="0">
                <a:latin typeface="Arial"/>
                <a:cs typeface="Arial"/>
              </a:rPr>
              <a:t>else~</a:t>
            </a:r>
            <a:r>
              <a:rPr sz="4000" spc="-335" dirty="0">
                <a:latin typeface="Arial"/>
                <a:cs typeface="Arial"/>
              </a:rPr>
              <a:t> </a:t>
            </a:r>
            <a:r>
              <a:rPr sz="4000" spc="-45" dirty="0"/>
              <a:t>구문으로</a:t>
            </a:r>
            <a:r>
              <a:rPr sz="4000" spc="-315" dirty="0"/>
              <a:t> </a:t>
            </a:r>
            <a:r>
              <a:rPr sz="4000" spc="-45" dirty="0"/>
              <a:t>지불금액</a:t>
            </a:r>
            <a:r>
              <a:rPr sz="4000" spc="-305" dirty="0"/>
              <a:t> </a:t>
            </a:r>
            <a:r>
              <a:rPr sz="4000" spc="-55" dirty="0"/>
              <a:t>계산하기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7799" y="2010900"/>
            <a:ext cx="5534660" cy="37706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7211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물건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구매가를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86765" marR="1662430" lvl="0" indent="-41529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046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50000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87400" marR="1558290" lvl="0" indent="-41529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046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50000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300000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2974975" lvl="0" indent="-3689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98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300000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274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98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1694" y="2021547"/>
          <a:ext cx="3545204" cy="315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98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302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30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물건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구매가를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60000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21050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구매가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60000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원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할인율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7.5%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18872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할인 금액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4500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원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지불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금액</a:t>
                      </a:r>
                      <a:r>
                        <a:rPr sz="1400" spc="-1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55500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227" y="481763"/>
            <a:ext cx="2534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Q3-6.</a:t>
            </a:r>
            <a:r>
              <a:rPr sz="4000" spc="-395" dirty="0">
                <a:latin typeface="Arial"/>
                <a:cs typeface="Arial"/>
              </a:rPr>
              <a:t> </a:t>
            </a:r>
            <a:r>
              <a:rPr sz="4000" spc="-110" dirty="0">
                <a:latin typeface="Arial"/>
                <a:cs typeface="Arial"/>
              </a:rPr>
              <a:t>(</a:t>
            </a:r>
            <a:r>
              <a:rPr sz="4000" spc="-110" dirty="0"/>
              <a:t>계속</a:t>
            </a:r>
            <a:r>
              <a:rPr sz="4000" spc="-110" dirty="0"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4433" y="2166288"/>
            <a:ext cx="5534660" cy="32880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2110" marR="295338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discount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discount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2110" marR="162623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37304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구매가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%.0f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buy)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할인율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%.1f%%'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rate)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할인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금액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지불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금액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227" y="481763"/>
            <a:ext cx="51765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Q3-7.</a:t>
            </a:r>
            <a:r>
              <a:rPr sz="4000" spc="-345" dirty="0">
                <a:latin typeface="Arial"/>
                <a:cs typeface="Arial"/>
              </a:rPr>
              <a:t> </a:t>
            </a:r>
            <a:r>
              <a:rPr sz="4000" spc="-5" dirty="0"/>
              <a:t>세</a:t>
            </a:r>
            <a:r>
              <a:rPr sz="4000" spc="-325" dirty="0"/>
              <a:t> </a:t>
            </a:r>
            <a:r>
              <a:rPr sz="4000" spc="-5" dirty="0"/>
              <a:t>수</a:t>
            </a:r>
            <a:r>
              <a:rPr sz="4000" spc="-325" dirty="0"/>
              <a:t> </a:t>
            </a:r>
            <a:r>
              <a:rPr sz="4000" spc="-5" dirty="0"/>
              <a:t>중</a:t>
            </a:r>
            <a:r>
              <a:rPr sz="4000" spc="-325" dirty="0"/>
              <a:t> </a:t>
            </a:r>
            <a:r>
              <a:rPr sz="4000" spc="-30" dirty="0"/>
              <a:t>큰수</a:t>
            </a:r>
            <a:r>
              <a:rPr sz="4000" spc="-325" dirty="0"/>
              <a:t> </a:t>
            </a:r>
            <a:r>
              <a:rPr sz="4000" spc="-55" dirty="0"/>
              <a:t>찾기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6081" y="1807701"/>
            <a:ext cx="5534660" cy="41319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2110" marR="976630" lvl="0" indent="-635" algn="just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정수를 입력하세요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정수를 입력하세요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num3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정수를 입력하세요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1044575" lvl="0" indent="-36893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98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(num1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num2)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(num1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num3)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1044575" lvl="0" indent="-3689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98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num1)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num3)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274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798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416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2745" marR="188595" lvl="0" indent="-6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0522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입력된 세 수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%d,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중에서 가장 큰 수는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(num1, num2,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num3,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61694" y="1788464"/>
          <a:ext cx="3545204" cy="315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5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302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301">
                <a:tc>
                  <a:txBody>
                    <a:bodyPr/>
                    <a:lstStyle/>
                    <a:p>
                      <a:pPr marL="144145" marR="1010285" indent="-635" algn="just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첫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정수를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34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두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정수를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33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정수를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algn="just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입력된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세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34,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33,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27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중에서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가장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큰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수는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34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 Unicode MS"/>
                          <a:cs typeface="Arial Unicode MS"/>
                        </a:rPr>
                        <a:t>입니다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555" y="469809"/>
            <a:ext cx="8186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0" dirty="0">
                <a:latin typeface="Arial"/>
                <a:cs typeface="Arial"/>
              </a:rPr>
              <a:t>Q3-8.</a:t>
            </a:r>
            <a:r>
              <a:rPr sz="4000" spc="-340" dirty="0">
                <a:latin typeface="Arial"/>
                <a:cs typeface="Arial"/>
              </a:rPr>
              <a:t> </a:t>
            </a:r>
            <a:r>
              <a:rPr sz="4000" spc="-30" dirty="0"/>
              <a:t>고객</a:t>
            </a:r>
            <a:r>
              <a:rPr sz="4000" spc="-320" dirty="0"/>
              <a:t> </a:t>
            </a:r>
            <a:r>
              <a:rPr sz="4000" spc="-45" dirty="0"/>
              <a:t>만족도에</a:t>
            </a:r>
            <a:r>
              <a:rPr sz="4000" spc="-325" dirty="0"/>
              <a:t> </a:t>
            </a:r>
            <a:r>
              <a:rPr sz="4000" spc="-30" dirty="0"/>
              <a:t>따른</a:t>
            </a:r>
            <a:r>
              <a:rPr sz="4000" spc="-310" dirty="0"/>
              <a:t> </a:t>
            </a:r>
            <a:r>
              <a:rPr sz="4000" spc="-5" dirty="0"/>
              <a:t>팁</a:t>
            </a:r>
            <a:r>
              <a:rPr sz="4000" spc="-325" dirty="0"/>
              <a:t> </a:t>
            </a:r>
            <a:r>
              <a:rPr sz="4000" spc="-55" dirty="0"/>
              <a:t>계산하기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05127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63980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8740" y="1646336"/>
            <a:ext cx="6437630" cy="44437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17804" rIns="0" bIns="0" rtlCol="0">
            <a:spAutoFit/>
          </a:bodyPr>
          <a:lstStyle/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17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75" b="0" i="0" u="none" strike="noStrike" kern="1200" cap="none" spc="-82" normalizeH="0" baseline="26455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</a:t>
            </a:r>
            <a:r>
              <a:rPr kumimoji="0" sz="1575" b="0" i="0" u="none" strike="noStrike" kern="1200" cap="none" spc="82" normalizeH="0" baseline="26455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생략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서비스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만족도를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입력해주세요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음식값을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주세요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:8000)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3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1740" algn="l"/>
              </a:tabLst>
              <a:defRPr/>
            </a:pP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63905" marR="4231640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tip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int(price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0.2) 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매우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만족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493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005" marR="4283710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tip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int(price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0.1) 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만족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005" marR="419798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tip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int(price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0.05) 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불만족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1005" marR="0" lvl="0" indent="0" algn="l" defTabSz="914400" rtl="0" eaLnBrk="1" fontAlgn="auto" latinLnBrk="1" hangingPunct="1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ClrTx/>
              <a:buSzTx/>
              <a:buFontTx/>
              <a:buNone/>
              <a:tabLst>
                <a:tab pos="4388485" algn="l"/>
                <a:tab pos="5142865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서비스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만족도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%s,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팁</a:t>
            </a:r>
            <a:r>
              <a:rPr kumimoji="0" sz="13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3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300" b="0" i="0" u="sng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300" b="0" i="0" u="sng" strike="noStrike" kern="1200" cap="none" spc="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83577" y="1627098"/>
          <a:ext cx="3981450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41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93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87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서비스 만족도</a:t>
                      </a:r>
                      <a:r>
                        <a:rPr sz="1400" spc="-1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1: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매우만족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2: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만족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3: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불만족</a:t>
                      </a:r>
                      <a:r>
                        <a:rPr sz="1400" spc="-1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서비스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 marR="279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만족도를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예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3)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음식값을 입력해 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예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:8000)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9000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서비스 만족도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만족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,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팁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900</a:t>
                      </a:r>
                      <a:r>
                        <a:rPr sz="1400" spc="-55" dirty="0">
                          <a:latin typeface="Arial Unicode MS"/>
                          <a:cs typeface="Arial Unicode MS"/>
                        </a:rPr>
                        <a:t>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51140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PLC(Programmable Logic Controller)</a:t>
            </a:r>
          </a:p>
        </p:txBody>
      </p:sp>
      <p:pic>
        <p:nvPicPr>
          <p:cNvPr id="13314" name="Picture 2" descr="PLC에 대한 이미지 검색결과">
            <a:extLst>
              <a:ext uri="{FF2B5EF4-FFF2-40B4-BE49-F238E27FC236}">
                <a16:creationId xmlns:a16="http://schemas.microsoft.com/office/drawing/2014/main" id="{D45A6B19-D208-41D7-9F96-EE179C75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16" y="3702640"/>
            <a:ext cx="4598917" cy="296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LC에 대한 이미지 검색결과">
            <a:extLst>
              <a:ext uri="{FF2B5EF4-FFF2-40B4-BE49-F238E27FC236}">
                <a16:creationId xmlns:a16="http://schemas.microsoft.com/office/drawing/2014/main" id="{C28C5C1D-A9E2-43F3-BED4-0FD0A6BB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16" y="678701"/>
            <a:ext cx="4597867" cy="25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PLC에 대한 이미지 검색결과">
            <a:extLst>
              <a:ext uri="{FF2B5EF4-FFF2-40B4-BE49-F238E27FC236}">
                <a16:creationId xmlns:a16="http://schemas.microsoft.com/office/drawing/2014/main" id="{5ADDA24E-EE09-4912-9774-F942D51381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0" y="1333500"/>
            <a:ext cx="381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 latinLnBrk="0"/>
            <a:endParaRPr lang="ko-KR" altLang="en-US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07927D-68B9-48E3-96B9-0E503F1FACFF}"/>
              </a:ext>
            </a:extLst>
          </p:cNvPr>
          <p:cNvSpPr/>
          <p:nvPr/>
        </p:nvSpPr>
        <p:spPr>
          <a:xfrm>
            <a:off x="1646093" y="747985"/>
            <a:ext cx="4572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 latinLnBrk="0"/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PC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에서 사용되는 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Line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형태의 프로그래밍 언어와는 다른 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Ladder(</a:t>
            </a:r>
            <a:r>
              <a:rPr lang="ko-KR" altLang="en-US" dirty="0" err="1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래더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라다 라고 하는 사람도 있음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의 형태로 원하는 프로그램을 작성</a:t>
            </a:r>
          </a:p>
          <a:p>
            <a:pPr defTabSz="457200" latinLnBrk="0"/>
            <a:endParaRPr lang="ko-KR" altLang="en-US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각각의 입력과 출력이 그림으로 표현되어 동작에 대한 조건을 쉽게 확인할 수 있고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직관적인 확인이 가능</a:t>
            </a: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</a:t>
            </a: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센서로부터 받아들인 신호를 통하여 장비나 장치를 움직일 수 있다</a:t>
            </a:r>
            <a:endParaRPr lang="en-US" altLang="ko-KR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</a:t>
            </a:r>
          </a:p>
          <a:p>
            <a:pPr defTabSz="457200" latinLnBrk="0"/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는 시퀀스 제어를 조금 더 간단하게 쉽게 사용할 수 있게 만들어주는 프로그램</a:t>
            </a:r>
          </a:p>
          <a:p>
            <a:pPr defTabSz="457200" latinLnBrk="0"/>
            <a:b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</a:br>
            <a:endParaRPr lang="ko-KR" altLang="en-US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시퀀스제어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기기와 설비가 수행할 각 동작과 순서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그리고 고장일때의 </a:t>
            </a:r>
            <a:r>
              <a:rPr lang="ko-KR" altLang="en-US" dirty="0" err="1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처치등을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제어장치에 입력해두고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제어장치가 내보내는 각 명령신호에 따라 운전을 진행하는 제어라고 할 수 있다</a:t>
            </a: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정해진 순서에 따라 차례 차례로 한 단계씩 제어하는 것</a:t>
            </a:r>
            <a:endParaRPr lang="ko-KR" altLang="en-US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2975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6774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If</a:t>
            </a:r>
            <a:r>
              <a:rPr spc="-55" dirty="0"/>
              <a:t>문으로</a:t>
            </a:r>
            <a:r>
              <a:rPr spc="-385" dirty="0"/>
              <a:t> </a:t>
            </a:r>
            <a:r>
              <a:rPr dirty="0"/>
              <a:t>만</a:t>
            </a:r>
            <a:r>
              <a:rPr spc="-365" dirty="0"/>
              <a:t> </a:t>
            </a:r>
            <a:r>
              <a:rPr spc="-25" dirty="0"/>
              <a:t>나이</a:t>
            </a:r>
            <a:r>
              <a:rPr spc="-375" dirty="0"/>
              <a:t> </a:t>
            </a:r>
            <a:r>
              <a:rPr spc="-50" dirty="0"/>
              <a:t>계산하기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84476" y="2593848"/>
            <a:ext cx="7669022" cy="212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8340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If</a:t>
            </a:r>
            <a:r>
              <a:rPr spc="-55" dirty="0"/>
              <a:t>문으로 </a:t>
            </a:r>
            <a:r>
              <a:rPr dirty="0"/>
              <a:t>만</a:t>
            </a:r>
            <a:r>
              <a:rPr spc="-1040" dirty="0"/>
              <a:t> </a:t>
            </a:r>
            <a:r>
              <a:rPr spc="-25" dirty="0"/>
              <a:t>나이 </a:t>
            </a:r>
            <a:r>
              <a:rPr spc="-85" dirty="0"/>
              <a:t>계산하기</a:t>
            </a:r>
            <a:r>
              <a:rPr spc="-85" dirty="0">
                <a:latin typeface="Arial"/>
                <a:cs typeface="Arial"/>
              </a:rPr>
              <a:t>(</a:t>
            </a:r>
            <a:r>
              <a:rPr spc="-85" dirty="0"/>
              <a:t>계속</a:t>
            </a:r>
            <a:r>
              <a:rPr spc="-85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9044" y="2311095"/>
            <a:ext cx="162560" cy="2964180"/>
          </a:xfrm>
          <a:custGeom>
            <a:avLst/>
            <a:gdLst/>
            <a:ahLst/>
            <a:cxnLst/>
            <a:rect l="l" t="t" r="r" b="b"/>
            <a:pathLst>
              <a:path w="162559" h="2964179">
                <a:moveTo>
                  <a:pt x="0" y="0"/>
                </a:moveTo>
                <a:lnTo>
                  <a:pt x="162559" y="0"/>
                </a:lnTo>
                <a:lnTo>
                  <a:pt x="162559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1605" y="2311095"/>
            <a:ext cx="5184775" cy="2964180"/>
          </a:xfrm>
          <a:custGeom>
            <a:avLst/>
            <a:gdLst/>
            <a:ahLst/>
            <a:cxnLst/>
            <a:rect l="l" t="t" r="r" b="b"/>
            <a:pathLst>
              <a:path w="5184775" h="2964179">
                <a:moveTo>
                  <a:pt x="0" y="0"/>
                </a:moveTo>
                <a:lnTo>
                  <a:pt x="5184330" y="0"/>
                </a:lnTo>
                <a:lnTo>
                  <a:pt x="5184330" y="2964065"/>
                </a:lnTo>
                <a:lnTo>
                  <a:pt x="0" y="29640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9044" y="2307915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95934" y="2307915"/>
            <a:ext cx="0" cy="2970530"/>
          </a:xfrm>
          <a:custGeom>
            <a:avLst/>
            <a:gdLst/>
            <a:ahLst/>
            <a:cxnLst/>
            <a:rect l="l" t="t" r="r" b="b"/>
            <a:pathLst>
              <a:path h="2970529">
                <a:moveTo>
                  <a:pt x="0" y="0"/>
                </a:moveTo>
                <a:lnTo>
                  <a:pt x="0" y="29704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45869" y="2311090"/>
            <a:ext cx="5353685" cy="0"/>
          </a:xfrm>
          <a:custGeom>
            <a:avLst/>
            <a:gdLst/>
            <a:ahLst/>
            <a:cxnLst/>
            <a:rect l="l" t="t" r="r" b="b"/>
            <a:pathLst>
              <a:path w="5353684">
                <a:moveTo>
                  <a:pt x="0" y="0"/>
                </a:moveTo>
                <a:lnTo>
                  <a:pt x="5353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5869" y="5275153"/>
            <a:ext cx="5353685" cy="0"/>
          </a:xfrm>
          <a:custGeom>
            <a:avLst/>
            <a:gdLst/>
            <a:ahLst/>
            <a:cxnLst/>
            <a:rect l="l" t="t" r="r" b="b"/>
            <a:pathLst>
              <a:path w="5353684">
                <a:moveTo>
                  <a:pt x="0" y="0"/>
                </a:moveTo>
                <a:lnTo>
                  <a:pt x="5353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0185" y="2299948"/>
            <a:ext cx="451231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431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89635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now_year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현재년을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현재월을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now_day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현재일을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-6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290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birth_year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출생년을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출생월을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birth_day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출생일을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02345" y="4156542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55" y="0"/>
                </a:lnTo>
              </a:path>
            </a:pathLst>
          </a:custGeom>
          <a:ln w="11927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4851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93031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01211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62704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70884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32377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40556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448736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10230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18409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826589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88082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096261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257755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365935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74096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635607" y="4156542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43787" y="4156542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050925" y="2302074"/>
          <a:ext cx="3869054" cy="3012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39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321">
                <a:tc>
                  <a:txBody>
                    <a:bodyPr/>
                    <a:lstStyle/>
                    <a:p>
                      <a:pPr marL="144145" marR="135318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현재년을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2020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현재월을 입력해 주세요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현재일을 입력해 주세요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27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출생년을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1997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출생월을 입력해 주세요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5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출생일을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780" marR="1574165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오늘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날짜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2020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년</a:t>
                      </a:r>
                      <a:r>
                        <a:rPr sz="1400" spc="-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27</a:t>
                      </a:r>
                      <a:r>
                        <a:rPr sz="1400" spc="-50" dirty="0">
                          <a:latin typeface="Arial Unicode MS"/>
                          <a:cs typeface="Arial Unicode MS"/>
                        </a:rPr>
                        <a:t>일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생년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월일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1997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년</a:t>
                      </a:r>
                      <a:r>
                        <a:rPr sz="1400" spc="-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780">
                        <a:lnSpc>
                          <a:spcPts val="167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만 나이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22</a:t>
                      </a:r>
                      <a:r>
                        <a:rPr sz="1400" spc="-50" dirty="0">
                          <a:latin typeface="Arial Unicode MS"/>
                          <a:cs typeface="Arial Unicode MS"/>
                        </a:rPr>
                        <a:t>세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7202167" y="5223358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55" y="0"/>
                </a:lnTo>
              </a:path>
            </a:pathLst>
          </a:custGeom>
          <a:ln w="11927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84673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92852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01032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962526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70705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32199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40378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448557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10051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718231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826410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987904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096083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257577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65757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473918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35429" y="5223358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743609" y="5223358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45869" y="2008632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ex3-11.py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8340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If</a:t>
            </a:r>
            <a:r>
              <a:rPr spc="-55" dirty="0"/>
              <a:t>문으로 </a:t>
            </a:r>
            <a:r>
              <a:rPr dirty="0"/>
              <a:t>만</a:t>
            </a:r>
            <a:r>
              <a:rPr spc="-1040" dirty="0"/>
              <a:t> </a:t>
            </a:r>
            <a:r>
              <a:rPr spc="-25" dirty="0"/>
              <a:t>나이 </a:t>
            </a:r>
            <a:r>
              <a:rPr spc="-85" dirty="0"/>
              <a:t>계산하기</a:t>
            </a:r>
            <a:r>
              <a:rPr spc="-85" dirty="0">
                <a:latin typeface="Arial"/>
                <a:cs typeface="Arial"/>
              </a:rPr>
              <a:t>(</a:t>
            </a:r>
            <a:r>
              <a:rPr spc="-85" dirty="0"/>
              <a:t>계속</a:t>
            </a:r>
            <a:r>
              <a:rPr spc="-85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2294" y="1943349"/>
            <a:ext cx="6401435" cy="38455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50215" marR="3620770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now_month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birth_year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0215" marR="3370579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birth_month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now_month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birth_day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now_day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0215" marR="3441065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birth_year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6065" marR="3181985" lvl="0" indent="3683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02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birth_year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1063"/>
            <a:ext cx="8340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If</a:t>
            </a:r>
            <a:r>
              <a:rPr spc="-55" dirty="0"/>
              <a:t>문으로 </a:t>
            </a:r>
            <a:r>
              <a:rPr dirty="0"/>
              <a:t>만</a:t>
            </a:r>
            <a:r>
              <a:rPr spc="-1040" dirty="0"/>
              <a:t> </a:t>
            </a:r>
            <a:r>
              <a:rPr spc="-25" dirty="0"/>
              <a:t>나이 </a:t>
            </a:r>
            <a:r>
              <a:rPr spc="-85" dirty="0"/>
              <a:t>계산하기</a:t>
            </a:r>
            <a:r>
              <a:rPr spc="-85" dirty="0">
                <a:latin typeface="Arial"/>
                <a:cs typeface="Arial"/>
              </a:rPr>
              <a:t>(</a:t>
            </a:r>
            <a:r>
              <a:rPr spc="-85" dirty="0"/>
              <a:t>계속</a:t>
            </a:r>
            <a:r>
              <a:rPr spc="-85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3894" y="2062877"/>
            <a:ext cx="6282055" cy="34270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6225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2255" marR="74422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오늘 날짜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년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(now_year,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now_month,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now_day))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2255" marR="66167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생년 월일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년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(birth_year,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birth_month,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birth_day))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225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2255" marR="3615054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 나이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age)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 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now.year</a:t>
            </a:r>
            <a:r>
              <a:rPr lang="en-US" altLang="ko-KR" dirty="0"/>
              <a:t>, "</a:t>
            </a:r>
            <a:r>
              <a:rPr lang="ko-KR" altLang="en-US" dirty="0"/>
              <a:t>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now.month</a:t>
            </a:r>
            <a:r>
              <a:rPr lang="en-US" altLang="ko-KR" dirty="0"/>
              <a:t>, "</a:t>
            </a:r>
            <a:r>
              <a:rPr lang="ko-KR" altLang="en-US" dirty="0"/>
              <a:t>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now.day</a:t>
            </a:r>
            <a:r>
              <a:rPr lang="en-US" altLang="ko-KR" dirty="0"/>
              <a:t>, "</a:t>
            </a:r>
            <a:r>
              <a:rPr lang="ko-KR" altLang="en-US" dirty="0"/>
              <a:t>일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now.hour</a:t>
            </a:r>
            <a:r>
              <a:rPr lang="en-US" altLang="ko-KR" dirty="0"/>
              <a:t>, "</a:t>
            </a:r>
            <a:r>
              <a:rPr lang="ko-KR" altLang="en-US" dirty="0"/>
              <a:t>시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now.minute</a:t>
            </a:r>
            <a:r>
              <a:rPr lang="en-US" altLang="ko-KR" dirty="0"/>
              <a:t>, "</a:t>
            </a:r>
            <a:r>
              <a:rPr lang="ko-KR" altLang="en-US" dirty="0"/>
              <a:t>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now.second</a:t>
            </a:r>
            <a:r>
              <a:rPr lang="en-US" altLang="ko-KR" dirty="0"/>
              <a:t>, "</a:t>
            </a:r>
            <a:r>
              <a:rPr lang="ko-KR" altLang="en-US" dirty="0"/>
              <a:t>초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날짜</a:t>
            </a:r>
            <a:r>
              <a:rPr lang="en-US" altLang="ko-KR" spc="-50" dirty="0"/>
              <a:t>/</a:t>
            </a:r>
            <a:r>
              <a:rPr lang="ko-KR" altLang="en-US" spc="-50" dirty="0"/>
              <a:t>시간 출력하기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20397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2020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년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8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11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7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시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분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4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초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72827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 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print("{}</a:t>
            </a:r>
            <a:r>
              <a:rPr lang="ko-KR" altLang="en-US" dirty="0"/>
              <a:t>년 </a:t>
            </a:r>
            <a:r>
              <a:rPr lang="en-US" altLang="ko-KR" dirty="0"/>
              <a:t>{}</a:t>
            </a:r>
            <a:r>
              <a:rPr lang="ko-KR" altLang="en-US" dirty="0"/>
              <a:t>월 </a:t>
            </a:r>
            <a:r>
              <a:rPr lang="en-US" altLang="ko-KR" dirty="0"/>
              <a:t>{}</a:t>
            </a:r>
            <a:r>
              <a:rPr lang="ko-KR" altLang="en-US" dirty="0"/>
              <a:t>일 </a:t>
            </a:r>
            <a:r>
              <a:rPr lang="en-US" altLang="ko-KR" dirty="0"/>
              <a:t>{}</a:t>
            </a:r>
            <a:r>
              <a:rPr lang="ko-KR" altLang="en-US" dirty="0"/>
              <a:t>시 </a:t>
            </a:r>
            <a:r>
              <a:rPr lang="en-US" altLang="ko-KR" dirty="0"/>
              <a:t>{}</a:t>
            </a:r>
            <a:r>
              <a:rPr lang="ko-KR" altLang="en-US" dirty="0"/>
              <a:t>분 </a:t>
            </a:r>
            <a:r>
              <a:rPr lang="en-US" altLang="ko-KR" dirty="0"/>
              <a:t>{}</a:t>
            </a:r>
            <a:r>
              <a:rPr lang="ko-KR" altLang="en-US" dirty="0"/>
              <a:t>초</a:t>
            </a:r>
            <a:r>
              <a:rPr lang="en-US" altLang="ko-KR" dirty="0"/>
              <a:t>".format(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now.year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now.month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now.day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now.hour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now.minute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now.second</a:t>
            </a:r>
            <a:endParaRPr lang="en-US" altLang="ko-KR" dirty="0"/>
          </a:p>
          <a:p>
            <a:r>
              <a:rPr lang="en-US" altLang="ko-KR" dirty="0"/>
              <a:t>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날짜</a:t>
            </a:r>
            <a:r>
              <a:rPr lang="en-US" altLang="ko-KR" spc="-50" dirty="0"/>
              <a:t>/</a:t>
            </a:r>
            <a:r>
              <a:rPr lang="ko-KR" altLang="en-US" spc="-50" dirty="0"/>
              <a:t>시간을 한 줄로 출력하기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79386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2020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년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8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월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11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7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시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분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46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초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059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</a:t>
            </a:r>
            <a:r>
              <a:rPr lang="ko-KR" altLang="en-US" dirty="0"/>
              <a:t> </a:t>
            </a:r>
            <a:r>
              <a:rPr lang="en-US" altLang="ko-KR" dirty="0"/>
              <a:t>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오전 구분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 err="1"/>
              <a:t>now.hour</a:t>
            </a:r>
            <a:r>
              <a:rPr lang="en-US" altLang="ko-KR" dirty="0"/>
              <a:t> &lt; 12: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 시각은 </a:t>
            </a:r>
            <a:r>
              <a:rPr lang="en-US" altLang="ko-KR" dirty="0"/>
              <a:t>{}</a:t>
            </a:r>
            <a:r>
              <a:rPr lang="ko-KR" altLang="en-US" dirty="0"/>
              <a:t>시로 오전입니다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now.hour</a:t>
            </a:r>
            <a:r>
              <a:rPr lang="en-US" altLang="ko-KR" dirty="0"/>
              <a:t>))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오후 구분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 err="1"/>
              <a:t>now.hour</a:t>
            </a:r>
            <a:r>
              <a:rPr lang="en-US" altLang="ko-KR" dirty="0"/>
              <a:t> &gt;= 12: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 시각은 </a:t>
            </a:r>
            <a:r>
              <a:rPr lang="en-US" altLang="ko-KR" dirty="0"/>
              <a:t>{}</a:t>
            </a:r>
            <a:r>
              <a:rPr lang="ko-KR" altLang="en-US" dirty="0"/>
              <a:t>시로 오후입니다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now.hour</a:t>
            </a:r>
            <a:r>
              <a:rPr lang="en-US" altLang="ko-KR" dirty="0"/>
              <a:t>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오전과 오후를 구분하는 프로그램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29800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시각은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7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시로 오전입니다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!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448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 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봄 구분</a:t>
            </a:r>
          </a:p>
          <a:p>
            <a:r>
              <a:rPr lang="en-US" altLang="ko-KR" dirty="0"/>
              <a:t>if 3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5: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여름 구분</a:t>
            </a:r>
          </a:p>
          <a:p>
            <a:r>
              <a:rPr lang="en-US" altLang="ko-KR" dirty="0"/>
              <a:t>if 6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8: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여름입니다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가을 구분</a:t>
            </a:r>
          </a:p>
          <a:p>
            <a:r>
              <a:rPr lang="en-US" altLang="ko-KR" dirty="0"/>
              <a:t>if 9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11: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가을입니다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겨울 구분</a:t>
            </a:r>
          </a:p>
          <a:p>
            <a:r>
              <a:rPr lang="en-US" altLang="ko-KR" dirty="0"/>
              <a:t>if </a:t>
            </a:r>
            <a:r>
              <a:rPr lang="en-US" altLang="ko-KR" dirty="0" err="1"/>
              <a:t>now.month</a:t>
            </a:r>
            <a:r>
              <a:rPr lang="en-US" altLang="ko-KR" dirty="0"/>
              <a:t> == 12 or 1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2: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겨울입니다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계절을 구분하는 프로그램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15483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이번 달은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8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월로 여름입니다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!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1510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 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봄 구분</a:t>
            </a:r>
          </a:p>
          <a:p>
            <a:r>
              <a:rPr lang="en-US" altLang="ko-KR" dirty="0"/>
              <a:t>if 3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5: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여름 구분</a:t>
            </a:r>
          </a:p>
          <a:p>
            <a:r>
              <a:rPr lang="en-US" altLang="ko-KR" dirty="0"/>
              <a:t>if 6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8: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여름입니다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가을 구분</a:t>
            </a:r>
          </a:p>
          <a:p>
            <a:r>
              <a:rPr lang="en-US" altLang="ko-KR" dirty="0"/>
              <a:t>if 9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11: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가을입니다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겨울 구분</a:t>
            </a:r>
          </a:p>
          <a:p>
            <a:r>
              <a:rPr lang="en-US" altLang="ko-KR" dirty="0"/>
              <a:t>if </a:t>
            </a:r>
            <a:r>
              <a:rPr lang="en-US" altLang="ko-KR" dirty="0" err="1"/>
              <a:t>now.month</a:t>
            </a:r>
            <a:r>
              <a:rPr lang="en-US" altLang="ko-KR" dirty="0"/>
              <a:t> == 12 or 1 &lt;= </a:t>
            </a:r>
            <a:r>
              <a:rPr lang="en-US" altLang="ko-KR" dirty="0" err="1"/>
              <a:t>now.month</a:t>
            </a:r>
            <a:r>
              <a:rPr lang="en-US" altLang="ko-KR" dirty="0"/>
              <a:t> &lt;= 2: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이번 달은 </a:t>
            </a:r>
            <a:r>
              <a:rPr lang="en-US" altLang="ko-KR" dirty="0"/>
              <a:t>{}</a:t>
            </a:r>
            <a:r>
              <a:rPr lang="ko-KR" altLang="en-US" dirty="0"/>
              <a:t>월로 겨울입니다</a:t>
            </a:r>
            <a:r>
              <a:rPr lang="en-US" altLang="ko-KR" dirty="0"/>
              <a:t>!".format(</a:t>
            </a:r>
            <a:r>
              <a:rPr lang="en-US" altLang="ko-KR" dirty="0" err="1"/>
              <a:t>now.month</a:t>
            </a:r>
            <a:r>
              <a:rPr lang="en-US" altLang="ko-KR" dirty="0"/>
              <a:t>))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계절을 구분하는 프로그램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/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이번 달은 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8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월로 여름입니다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!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467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시간과 관련된 기능을 가져옵니다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import</a:t>
            </a:r>
            <a:r>
              <a:rPr lang="ko-KR" altLang="en-US" dirty="0"/>
              <a:t> </a:t>
            </a:r>
            <a:r>
              <a:rPr lang="en-US" altLang="ko-KR" dirty="0"/>
              <a:t>datetime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현재 날짜</a:t>
            </a:r>
            <a:r>
              <a:rPr lang="en-US" altLang="ko-KR" dirty="0"/>
              <a:t>/</a:t>
            </a:r>
            <a:r>
              <a:rPr lang="ko-KR" altLang="en-US" dirty="0"/>
              <a:t>시간을 구하고</a:t>
            </a:r>
          </a:p>
          <a:p>
            <a:r>
              <a:rPr lang="en-US" altLang="ko-KR" dirty="0"/>
              <a:t># </a:t>
            </a:r>
            <a:r>
              <a:rPr lang="ko-KR" altLang="en-US" dirty="0"/>
              <a:t>쉽게 사용할 수 있게 월을 변수에 저장합니다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now = </a:t>
            </a:r>
            <a:r>
              <a:rPr lang="en-US" altLang="ko-KR" dirty="0" err="1"/>
              <a:t>datetime.datetime.now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month = </a:t>
            </a:r>
            <a:r>
              <a:rPr lang="en-US" altLang="ko-KR" dirty="0" err="1"/>
              <a:t>now.month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조건문으로 계절을 확인합니다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/>
              <a:t>3</a:t>
            </a:r>
            <a:r>
              <a:rPr lang="ko-KR" altLang="en-US" dirty="0"/>
              <a:t> </a:t>
            </a:r>
            <a:r>
              <a:rPr lang="en-US" altLang="ko-KR" dirty="0"/>
              <a:t>&lt;= month &lt;= 5: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현재는 봄입니다</a:t>
            </a:r>
            <a:r>
              <a:rPr lang="en-US" altLang="ko-KR" dirty="0"/>
              <a:t>.")</a:t>
            </a:r>
          </a:p>
          <a:p>
            <a:r>
              <a:rPr lang="en-US" altLang="ko-KR" dirty="0" err="1"/>
              <a:t>elif</a:t>
            </a:r>
            <a:r>
              <a:rPr lang="ko-KR" altLang="en-US" dirty="0"/>
              <a:t> </a:t>
            </a:r>
            <a:r>
              <a:rPr lang="en-US" altLang="ko-KR" dirty="0"/>
              <a:t>6</a:t>
            </a:r>
            <a:r>
              <a:rPr lang="ko-KR" altLang="en-US" dirty="0"/>
              <a:t> </a:t>
            </a:r>
            <a:r>
              <a:rPr lang="en-US" altLang="ko-KR" dirty="0"/>
              <a:t>&lt;= month &lt;= 8: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현재는 여름입니다</a:t>
            </a:r>
            <a:r>
              <a:rPr lang="en-US" altLang="ko-KR" dirty="0"/>
              <a:t>.")</a:t>
            </a:r>
          </a:p>
          <a:p>
            <a:r>
              <a:rPr lang="en-US" altLang="ko-KR" dirty="0" err="1"/>
              <a:t>elif</a:t>
            </a:r>
            <a:r>
              <a:rPr lang="ko-KR" altLang="en-US" dirty="0"/>
              <a:t> </a:t>
            </a:r>
            <a:r>
              <a:rPr lang="en-US" altLang="ko-KR" dirty="0"/>
              <a:t>9</a:t>
            </a:r>
            <a:r>
              <a:rPr lang="ko-KR" altLang="en-US" dirty="0"/>
              <a:t> </a:t>
            </a:r>
            <a:r>
              <a:rPr lang="en-US" altLang="ko-KR" dirty="0"/>
              <a:t>&lt;= month &lt;= 11: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현재는 가을입니다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현재는 겨울입니다</a:t>
            </a:r>
            <a:r>
              <a:rPr lang="en-US" altLang="ko-KR" dirty="0"/>
              <a:t>.")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계절을 구분하는 프로그램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01241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현재는 여름입니다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36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51140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PLC(Programmable Logic Controller)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B86C7B-F070-4F2E-9F07-6CB70771A822}"/>
              </a:ext>
            </a:extLst>
          </p:cNvPr>
          <p:cNvSpPr/>
          <p:nvPr/>
        </p:nvSpPr>
        <p:spPr>
          <a:xfrm>
            <a:off x="1773287" y="1690063"/>
            <a:ext cx="4572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00" latinLnBrk="0"/>
            <a:r>
              <a:rPr lang="en-US" altLang="ko-KR" sz="2000" dirty="0">
                <a:solidFill>
                  <a:srgbClr val="0900FF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 </a:t>
            </a:r>
            <a:r>
              <a:rPr lang="ko-KR" altLang="en-US" sz="2000" dirty="0">
                <a:solidFill>
                  <a:srgbClr val="0900FF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국내 대표 기업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Cimon (HMI</a:t>
            </a:r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도 제공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LS</a:t>
            </a:r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산전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(LG)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삼성</a:t>
            </a:r>
          </a:p>
          <a:p>
            <a:pPr defTabSz="457200" latinLnBrk="0"/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 </a:t>
            </a:r>
          </a:p>
          <a:p>
            <a:pPr defTabSz="457200" latinLnBrk="0"/>
            <a:r>
              <a:rPr lang="en-US" altLang="ko-KR" sz="2000" dirty="0">
                <a:solidFill>
                  <a:srgbClr val="0900FF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 </a:t>
            </a:r>
            <a:r>
              <a:rPr lang="ko-KR" altLang="en-US" sz="2000" dirty="0">
                <a:solidFill>
                  <a:srgbClr val="0900FF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외국 대표 기업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SIEMENS(</a:t>
            </a:r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독일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sz="2000" dirty="0" err="1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미쯔비시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일본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sz="2000" dirty="0" err="1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멜섹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endParaRPr lang="ko-KR" altLang="en-US" sz="2000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AB(</a:t>
            </a:r>
            <a:r>
              <a:rPr lang="ko-KR" altLang="en-US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미국</a:t>
            </a:r>
            <a:r>
              <a:rPr lang="en-US" altLang="ko-KR" sz="20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endParaRPr lang="ko-KR" altLang="en-US" sz="2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pic>
        <p:nvPicPr>
          <p:cNvPr id="14338" name="Picture 2" descr="관련 이미지">
            <a:extLst>
              <a:ext uri="{FF2B5EF4-FFF2-40B4-BE49-F238E27FC236}">
                <a16:creationId xmlns:a16="http://schemas.microsoft.com/office/drawing/2014/main" id="{48577AC5-5BB7-402A-8DBB-3F8C0D89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455" y="548325"/>
            <a:ext cx="4715763" cy="34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PLC programming에 대한 이미지 검색결과">
            <a:extLst>
              <a:ext uri="{FF2B5EF4-FFF2-40B4-BE49-F238E27FC236}">
                <a16:creationId xmlns:a16="http://schemas.microsoft.com/office/drawing/2014/main" id="{6A1BE191-B0FD-44CB-B511-013ABE01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93" y="4122839"/>
            <a:ext cx="5662275" cy="2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0518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입력을 받습니다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number = input("</a:t>
            </a:r>
            <a:r>
              <a:rPr lang="ko-KR" altLang="en-US" dirty="0"/>
              <a:t>정수 입력</a:t>
            </a:r>
            <a:r>
              <a:rPr lang="en-US" altLang="ko-KR" dirty="0"/>
              <a:t>&gt; ")</a:t>
            </a:r>
          </a:p>
          <a:p>
            <a:r>
              <a:rPr lang="en-US" altLang="ko-KR" dirty="0"/>
              <a:t>number = int(number)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 err="1"/>
              <a:t>조건문</a:t>
            </a:r>
            <a:r>
              <a:rPr lang="ko-KR" altLang="en-US" dirty="0"/>
              <a:t> 사용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/>
              <a:t>number &gt; 0: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양수일 때</a:t>
            </a:r>
            <a:r>
              <a:rPr lang="en-US" altLang="ko-KR" dirty="0"/>
              <a:t>: </a:t>
            </a:r>
            <a:r>
              <a:rPr lang="ko-KR" altLang="en-US" dirty="0"/>
              <a:t>아직 </a:t>
            </a:r>
            <a:r>
              <a:rPr lang="ko-KR" altLang="en-US" dirty="0" err="1"/>
              <a:t>미구현</a:t>
            </a:r>
            <a:r>
              <a:rPr lang="ko-KR" altLang="en-US" dirty="0"/>
              <a:t> 상태입니다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음수일 때</a:t>
            </a:r>
            <a:r>
              <a:rPr lang="en-US" altLang="ko-KR" dirty="0"/>
              <a:t>: </a:t>
            </a:r>
            <a:r>
              <a:rPr lang="ko-KR" altLang="en-US" dirty="0"/>
              <a:t>아직 </a:t>
            </a:r>
            <a:r>
              <a:rPr lang="ko-KR" altLang="en-US" dirty="0" err="1"/>
              <a:t>미구현</a:t>
            </a:r>
            <a:r>
              <a:rPr lang="ko-KR" altLang="en-US" dirty="0"/>
              <a:t> 상태입니다</a:t>
            </a:r>
            <a:r>
              <a:rPr lang="en-US" altLang="ko-KR" dirty="0"/>
              <a:t>.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나중에 구현하려고 비워 둔 구문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57571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else: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   ^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IndentationError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expected an indented block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0894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입력을 받습니다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number = input("</a:t>
            </a:r>
            <a:r>
              <a:rPr lang="ko-KR" altLang="en-US" dirty="0"/>
              <a:t>정수 입력</a:t>
            </a:r>
            <a:r>
              <a:rPr lang="en-US" altLang="ko-KR" dirty="0"/>
              <a:t>&gt; ")</a:t>
            </a:r>
          </a:p>
          <a:p>
            <a:r>
              <a:rPr lang="en-US" altLang="ko-KR" dirty="0"/>
              <a:t>number = int(number)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 err="1"/>
              <a:t>조건문</a:t>
            </a:r>
            <a:r>
              <a:rPr lang="ko-KR" altLang="en-US" dirty="0"/>
              <a:t> 사용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/>
              <a:t>number &gt; 0: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양수일 때</a:t>
            </a:r>
            <a:r>
              <a:rPr lang="en-US" altLang="ko-KR" dirty="0"/>
              <a:t>: </a:t>
            </a:r>
            <a:r>
              <a:rPr lang="ko-KR" altLang="en-US" dirty="0"/>
              <a:t>아직 </a:t>
            </a:r>
            <a:r>
              <a:rPr lang="ko-KR" altLang="en-US" dirty="0" err="1"/>
              <a:t>미구현</a:t>
            </a:r>
            <a:r>
              <a:rPr lang="ko-KR" altLang="en-US" dirty="0"/>
              <a:t> 상태입니다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pass</a:t>
            </a:r>
            <a:endParaRPr lang="ko-KR" altLang="en-US" dirty="0"/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음수일 때</a:t>
            </a:r>
            <a:r>
              <a:rPr lang="en-US" altLang="ko-KR" dirty="0"/>
              <a:t>: </a:t>
            </a:r>
            <a:r>
              <a:rPr lang="ko-KR" altLang="en-US" dirty="0"/>
              <a:t>아직 </a:t>
            </a:r>
            <a:r>
              <a:rPr lang="ko-KR" altLang="en-US" dirty="0" err="1"/>
              <a:t>미구현</a:t>
            </a:r>
            <a:r>
              <a:rPr lang="ko-KR" altLang="en-US" dirty="0"/>
              <a:t> 상태입니다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pass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나중에 구현하려고 비워 둔 구문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754651"/>
              </p:ext>
            </p:extLst>
          </p:nvPr>
        </p:nvGraphicFramePr>
        <p:xfrm>
          <a:off x="7036983" y="2036787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9832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5" dirty="0"/>
              <a:t> </a:t>
            </a:r>
            <a:r>
              <a:rPr spc="-180" dirty="0"/>
              <a:t>04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1089" y="2901138"/>
            <a:ext cx="181800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반복문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316" y="425787"/>
            <a:ext cx="332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반복문이란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558" y="2234801"/>
            <a:ext cx="4416425" cy="2570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0" lvl="0" indent="-31115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39E39"/>
              </a:buClr>
              <a:buSzTx/>
              <a:buFont typeface="Wingdings"/>
              <a:buChar char=""/>
              <a:tabLst>
                <a:tab pos="323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반복문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3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특정</a:t>
            </a:r>
            <a:r>
              <a:rPr kumimoji="0" sz="2400" b="1" i="0" u="none" strike="noStrike" kern="1200" cap="none" spc="-1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400" b="1" i="0" u="none" strike="noStrike" kern="1200" cap="none" spc="3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코드를</a:t>
            </a:r>
            <a:r>
              <a:rPr kumimoji="0" sz="2400" b="1" i="0" u="none" strike="noStrike" kern="1200" cap="none" spc="-10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400" b="1" i="0" u="none" strike="noStrike" kern="1200" cap="none" spc="3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반복</a:t>
            </a:r>
            <a:r>
              <a:rPr kumimoji="0" sz="2400" b="1" i="0" u="none" strike="noStrike" kern="1200" cap="none" spc="-1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23215" marR="0" lvl="0" indent="-311150" algn="l" defTabSz="914400" rtl="0" eaLnBrk="1" fontAlgn="auto" latinLnBrk="1" hangingPunct="1">
              <a:lnSpc>
                <a:spcPct val="100000"/>
              </a:lnSpc>
              <a:spcBef>
                <a:spcPts val="2840"/>
              </a:spcBef>
              <a:spcAft>
                <a:spcPts val="0"/>
              </a:spcAft>
              <a:buClr>
                <a:srgbClr val="539E39"/>
              </a:buClr>
              <a:buSzTx/>
              <a:buFont typeface="Wingdings"/>
              <a:buChar char=""/>
              <a:tabLst>
                <a:tab pos="3238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반복문의 두</a:t>
            </a:r>
            <a:r>
              <a:rPr kumimoji="0" sz="24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가지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515620" marR="0" lvl="1" indent="-161925" algn="l" defTabSz="914400" rtl="0" eaLnBrk="1" fontAlgn="auto" latinLnBrk="1" hangingPunct="1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Char char="-"/>
              <a:tabLst>
                <a:tab pos="515620" algn="l"/>
              </a:tabLst>
              <a:defRPr/>
            </a:pP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515620" marR="0" lvl="1" indent="-161925" algn="l" defTabSz="914400" rtl="0" eaLnBrk="1" fontAlgn="auto" latinLnBrk="1" hangingPunct="1">
              <a:lnSpc>
                <a:spcPct val="100000"/>
              </a:lnSpc>
              <a:spcBef>
                <a:spcPts val="2845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Char char="-"/>
              <a:tabLst>
                <a:tab pos="515620" algn="l"/>
              </a:tabLst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394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latin typeface="Arial"/>
                <a:cs typeface="Arial"/>
              </a:rPr>
              <a:t>for</a:t>
            </a:r>
            <a:r>
              <a:rPr spc="-65" dirty="0"/>
              <a:t>문으로 </a:t>
            </a:r>
            <a:r>
              <a:rPr spc="-25" dirty="0"/>
              <a:t>반복</a:t>
            </a:r>
            <a:r>
              <a:rPr spc="-735" dirty="0"/>
              <a:t> </a:t>
            </a:r>
            <a:r>
              <a:rPr spc="-50" dirty="0"/>
              <a:t>출력하기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0320" y="2525267"/>
            <a:ext cx="5480685" cy="2574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18465" marR="3380104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range(5)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061" y="2519312"/>
          <a:ext cx="3594735" cy="2539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1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9405">
                <a:tc>
                  <a:txBody>
                    <a:bodyPr/>
                    <a:lstStyle/>
                    <a:p>
                      <a:pPr marL="143510" marR="2506345" algn="just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002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>
                <a:latin typeface="Arial"/>
                <a:cs typeface="Arial"/>
              </a:rPr>
              <a:t>while</a:t>
            </a:r>
            <a:r>
              <a:rPr spc="-120" dirty="0"/>
              <a:t>문으로 </a:t>
            </a:r>
            <a:r>
              <a:rPr spc="-25" dirty="0"/>
              <a:t>반복</a:t>
            </a:r>
            <a:r>
              <a:rPr spc="-665" dirty="0"/>
              <a:t> </a:t>
            </a:r>
            <a:r>
              <a:rPr spc="-50" dirty="0"/>
              <a:t>출력하기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0320" y="2525267"/>
            <a:ext cx="5480685" cy="25749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8465" marR="3380104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492061" y="2519312"/>
          <a:ext cx="3594735" cy="2539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1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9405">
                <a:tc>
                  <a:txBody>
                    <a:bodyPr/>
                    <a:lstStyle/>
                    <a:p>
                      <a:pPr marL="143510" marR="2506345" algn="just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815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>
                <a:latin typeface="Arial"/>
                <a:cs typeface="Arial"/>
              </a:rPr>
              <a:t>1~10</a:t>
            </a:r>
            <a:r>
              <a:rPr spc="-265" dirty="0"/>
              <a:t>의</a:t>
            </a:r>
            <a:r>
              <a:rPr spc="-425" dirty="0"/>
              <a:t> </a:t>
            </a:r>
            <a:r>
              <a:rPr spc="-100" dirty="0"/>
              <a:t>합계</a:t>
            </a:r>
            <a:r>
              <a:rPr spc="-100" dirty="0">
                <a:latin typeface="Arial"/>
                <a:cs typeface="Arial"/>
              </a:rPr>
              <a:t>(for</a:t>
            </a:r>
            <a:r>
              <a:rPr spc="-100" dirty="0"/>
              <a:t>문</a:t>
            </a:r>
            <a:r>
              <a:rPr spc="-10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502" y="2528328"/>
            <a:ext cx="162560" cy="2875280"/>
          </a:xfrm>
          <a:custGeom>
            <a:avLst/>
            <a:gdLst/>
            <a:ahLst/>
            <a:cxnLst/>
            <a:rect l="l" t="t" r="r" b="b"/>
            <a:pathLst>
              <a:path w="162560" h="2875279">
                <a:moveTo>
                  <a:pt x="0" y="0"/>
                </a:moveTo>
                <a:lnTo>
                  <a:pt x="162559" y="0"/>
                </a:lnTo>
                <a:lnTo>
                  <a:pt x="162559" y="2874949"/>
                </a:lnTo>
                <a:lnTo>
                  <a:pt x="0" y="2874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6062" y="2528328"/>
            <a:ext cx="5311775" cy="2875280"/>
          </a:xfrm>
          <a:custGeom>
            <a:avLst/>
            <a:gdLst/>
            <a:ahLst/>
            <a:cxnLst/>
            <a:rect l="l" t="t" r="r" b="b"/>
            <a:pathLst>
              <a:path w="5311775" h="2875279">
                <a:moveTo>
                  <a:pt x="0" y="0"/>
                </a:moveTo>
                <a:lnTo>
                  <a:pt x="5311343" y="0"/>
                </a:lnTo>
                <a:lnTo>
                  <a:pt x="5311343" y="2874949"/>
                </a:lnTo>
                <a:lnTo>
                  <a:pt x="0" y="2874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495" y="2525152"/>
            <a:ext cx="0" cy="2881630"/>
          </a:xfrm>
          <a:custGeom>
            <a:avLst/>
            <a:gdLst/>
            <a:ahLst/>
            <a:cxnLst/>
            <a:rect l="l" t="t" r="r" b="b"/>
            <a:pathLst>
              <a:path h="2881629">
                <a:moveTo>
                  <a:pt x="0" y="0"/>
                </a:moveTo>
                <a:lnTo>
                  <a:pt x="0" y="288129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7392" y="2525152"/>
            <a:ext cx="0" cy="2881630"/>
          </a:xfrm>
          <a:custGeom>
            <a:avLst/>
            <a:gdLst/>
            <a:ahLst/>
            <a:cxnLst/>
            <a:rect l="l" t="t" r="r" b="b"/>
            <a:pathLst>
              <a:path h="2881629">
                <a:moveTo>
                  <a:pt x="0" y="0"/>
                </a:moveTo>
                <a:lnTo>
                  <a:pt x="0" y="288129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0320" y="2528327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0320" y="540327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4635" y="2639815"/>
            <a:ext cx="3456304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77800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print('i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값</a:t>
            </a:r>
            <a:r>
              <a:rPr kumimoji="0" sz="16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31057"/>
              </p:ext>
            </p:extLst>
          </p:nvPr>
        </p:nvGraphicFramePr>
        <p:xfrm>
          <a:off x="7492061" y="2519311"/>
          <a:ext cx="3594735" cy="2883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59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4429">
                <a:tc>
                  <a:txBody>
                    <a:bodyPr/>
                    <a:lstStyle/>
                    <a:p>
                      <a:pPr marL="143510" marR="195198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  </a:t>
                      </a:r>
                      <a:endParaRPr lang="en-US" altLang="ko-KR" sz="1400" spc="-70" dirty="0">
                        <a:latin typeface="Arial"/>
                        <a:cs typeface="Arial"/>
                      </a:endParaRPr>
                    </a:p>
                    <a:p>
                      <a:pPr marL="143510" marR="195198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5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 err="1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2,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  </a:t>
                      </a:r>
                      <a:endParaRPr lang="en-US" altLang="ko-KR" sz="1400" spc="-70" dirty="0">
                        <a:latin typeface="Arial"/>
                        <a:cs typeface="Arial"/>
                      </a:endParaRPr>
                    </a:p>
                    <a:p>
                      <a:pPr marL="143510" marR="195198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5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 err="1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3,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6 </a:t>
                      </a:r>
                      <a:endParaRPr lang="en-US" altLang="ko-KR" sz="1400" spc="-70" dirty="0">
                        <a:latin typeface="Arial"/>
                        <a:cs typeface="Arial"/>
                      </a:endParaRPr>
                    </a:p>
                    <a:p>
                      <a:pPr marL="143510" marR="195198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5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 err="1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4,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5,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15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21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7,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28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8,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36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9,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45 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값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55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for </a:t>
            </a:r>
            <a:r>
              <a:rPr lang="ko-KR" altLang="en-US" dirty="0"/>
              <a:t>반복문과 범위를 함께 조합해서 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range(5):</a:t>
            </a:r>
          </a:p>
          <a:p>
            <a:r>
              <a:rPr lang="en-US" altLang="ko-KR" dirty="0"/>
              <a:t>    print(str(</a:t>
            </a:r>
            <a:r>
              <a:rPr lang="en-US" altLang="ko-KR" dirty="0" err="1"/>
              <a:t>i</a:t>
            </a:r>
            <a:r>
              <a:rPr lang="en-US" altLang="ko-KR" dirty="0"/>
              <a:t>) + "= </a:t>
            </a:r>
            <a:r>
              <a:rPr lang="ko-KR" altLang="en-US" dirty="0"/>
              <a:t>반복 변수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range(5, 10):</a:t>
            </a:r>
          </a:p>
          <a:p>
            <a:r>
              <a:rPr lang="en-US" altLang="ko-KR" dirty="0"/>
              <a:t>    print(str(</a:t>
            </a:r>
            <a:r>
              <a:rPr lang="en-US" altLang="ko-KR" dirty="0" err="1"/>
              <a:t>i</a:t>
            </a:r>
            <a:r>
              <a:rPr lang="en-US" altLang="ko-KR" dirty="0"/>
              <a:t>) + "= </a:t>
            </a:r>
            <a:r>
              <a:rPr lang="ko-KR" altLang="en-US" dirty="0"/>
              <a:t>반복 변수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range(0, 10, 3):</a:t>
            </a:r>
          </a:p>
          <a:p>
            <a:r>
              <a:rPr lang="en-US" altLang="ko-KR" dirty="0"/>
              <a:t>    print(str(</a:t>
            </a:r>
            <a:r>
              <a:rPr lang="en-US" altLang="ko-KR" dirty="0" err="1"/>
              <a:t>i</a:t>
            </a:r>
            <a:r>
              <a:rPr lang="en-US" altLang="ko-KR" dirty="0"/>
              <a:t>) + "= </a:t>
            </a:r>
            <a:r>
              <a:rPr lang="ko-KR" altLang="en-US" dirty="0"/>
              <a:t>반복 변수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For </a:t>
            </a:r>
            <a:r>
              <a:rPr lang="ko-KR" altLang="en-US" spc="-50" dirty="0"/>
              <a:t>반복문과 범위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62213"/>
              </p:ext>
            </p:extLst>
          </p:nvPr>
        </p:nvGraphicFramePr>
        <p:xfrm>
          <a:off x="7004885" y="871387"/>
          <a:ext cx="5019675" cy="5832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0=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4=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6=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7=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8=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9=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0=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6=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9=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반복 변수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7245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2326261"/>
            <a:ext cx="6681528" cy="212863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2526730"/>
            <a:ext cx="6558701" cy="179792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역반복문</a:t>
            </a:r>
          </a:p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range(4, 0 - 1, -1):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현재 반복 변수</a:t>
            </a:r>
            <a:r>
              <a:rPr lang="en-US" altLang="ko-KR" dirty="0"/>
              <a:t>: {}".format(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반대로 반복하기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772644"/>
              </p:ext>
            </p:extLst>
          </p:nvPr>
        </p:nvGraphicFramePr>
        <p:xfrm>
          <a:off x="7004885" y="2042461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4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1045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2326261"/>
            <a:ext cx="6681528" cy="212863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2526730"/>
            <a:ext cx="6558701" cy="179792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역반복문</a:t>
            </a:r>
          </a:p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reversed(range(5)):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현재 반복 변수</a:t>
            </a:r>
            <a:r>
              <a:rPr lang="en-US" altLang="ko-KR" dirty="0"/>
              <a:t>: {}".format(</a:t>
            </a:r>
            <a:r>
              <a:rPr lang="en-US" altLang="ko-KR" dirty="0" err="1"/>
              <a:t>i</a:t>
            </a:r>
            <a:r>
              <a:rPr lang="en-US" altLang="ko-KR" dirty="0"/>
              <a:t>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반대로 반복하기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56317"/>
              </p:ext>
            </p:extLst>
          </p:nvPr>
        </p:nvGraphicFramePr>
        <p:xfrm>
          <a:off x="7004885" y="2042461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4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현재 반복 변수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35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51140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PLC(Programmable Logic Controller)</a:t>
            </a:r>
          </a:p>
        </p:txBody>
      </p:sp>
      <p:pic>
        <p:nvPicPr>
          <p:cNvPr id="8" name="Picture 4" descr="PLC에 대한 이미지 검색결과">
            <a:extLst>
              <a:ext uri="{FF2B5EF4-FFF2-40B4-BE49-F238E27FC236}">
                <a16:creationId xmlns:a16="http://schemas.microsoft.com/office/drawing/2014/main" id="{11835A6B-7C65-49DC-BBCB-FE1B7780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37" y="3429001"/>
            <a:ext cx="5503877" cy="30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PLC programming에 대한 이미지 검색결과">
            <a:extLst>
              <a:ext uri="{FF2B5EF4-FFF2-40B4-BE49-F238E27FC236}">
                <a16:creationId xmlns:a16="http://schemas.microsoft.com/office/drawing/2014/main" id="{5968A573-514E-4584-8A45-3C88F8D3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34" y="1041242"/>
            <a:ext cx="4414866" cy="269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LC programming에 대한 이미지 검색결과">
            <a:extLst>
              <a:ext uri="{FF2B5EF4-FFF2-40B4-BE49-F238E27FC236}">
                <a16:creationId xmlns:a16="http://schemas.microsoft.com/office/drawing/2014/main" id="{FC49FDDF-4388-4DC8-A310-FC8368CC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4" y="1041243"/>
            <a:ext cx="42862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319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7697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예제</a:t>
            </a:r>
            <a:r>
              <a:rPr spc="-375" dirty="0"/>
              <a:t> </a:t>
            </a:r>
            <a:r>
              <a:rPr spc="-190" dirty="0">
                <a:latin typeface="Arial"/>
                <a:cs typeface="Arial"/>
              </a:rPr>
              <a:t>4-3</a:t>
            </a:r>
            <a:r>
              <a:rPr spc="-190" dirty="0"/>
              <a:t>의</a:t>
            </a:r>
            <a:r>
              <a:rPr spc="-360" dirty="0"/>
              <a:t> </a:t>
            </a:r>
            <a:r>
              <a:rPr spc="-25" dirty="0"/>
              <a:t>변수</a:t>
            </a:r>
            <a:r>
              <a:rPr spc="-370" dirty="0"/>
              <a:t> </a:t>
            </a:r>
            <a:r>
              <a:rPr spc="-25" dirty="0"/>
              <a:t>값의</a:t>
            </a:r>
            <a:r>
              <a:rPr spc="-370" dirty="0"/>
              <a:t> </a:t>
            </a:r>
            <a:r>
              <a:rPr spc="-50" dirty="0"/>
              <a:t>변화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7876" y="1898904"/>
            <a:ext cx="5794828" cy="3849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0120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>
                <a:latin typeface="Arial"/>
                <a:cs typeface="Arial"/>
              </a:rPr>
              <a:t>range() </a:t>
            </a:r>
            <a:r>
              <a:rPr spc="-35" dirty="0"/>
              <a:t>함수의</a:t>
            </a:r>
            <a:r>
              <a:rPr spc="-509" dirty="0"/>
              <a:t> </a:t>
            </a:r>
            <a:r>
              <a:rPr spc="-50" dirty="0"/>
              <a:t>활용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3502" y="2528328"/>
            <a:ext cx="162560" cy="2854325"/>
          </a:xfrm>
          <a:custGeom>
            <a:avLst/>
            <a:gdLst/>
            <a:ahLst/>
            <a:cxnLst/>
            <a:rect l="l" t="t" r="r" b="b"/>
            <a:pathLst>
              <a:path w="162560" h="2854325">
                <a:moveTo>
                  <a:pt x="0" y="0"/>
                </a:moveTo>
                <a:lnTo>
                  <a:pt x="162559" y="0"/>
                </a:lnTo>
                <a:lnTo>
                  <a:pt x="162559" y="2854159"/>
                </a:lnTo>
                <a:lnTo>
                  <a:pt x="0" y="2854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6062" y="2528328"/>
            <a:ext cx="2404745" cy="2854325"/>
          </a:xfrm>
          <a:custGeom>
            <a:avLst/>
            <a:gdLst/>
            <a:ahLst/>
            <a:cxnLst/>
            <a:rect l="l" t="t" r="r" b="b"/>
            <a:pathLst>
              <a:path w="2404745" h="2854325">
                <a:moveTo>
                  <a:pt x="0" y="0"/>
                </a:moveTo>
                <a:lnTo>
                  <a:pt x="2404579" y="0"/>
                </a:lnTo>
                <a:lnTo>
                  <a:pt x="2404579" y="2854159"/>
                </a:lnTo>
                <a:lnTo>
                  <a:pt x="0" y="2854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53495" y="2525152"/>
            <a:ext cx="0" cy="2860675"/>
          </a:xfrm>
          <a:custGeom>
            <a:avLst/>
            <a:gdLst/>
            <a:ahLst/>
            <a:cxnLst/>
            <a:rect l="l" t="t" r="r" b="b"/>
            <a:pathLst>
              <a:path h="2860675">
                <a:moveTo>
                  <a:pt x="0" y="0"/>
                </a:moveTo>
                <a:lnTo>
                  <a:pt x="0" y="28605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20638" y="2525152"/>
            <a:ext cx="0" cy="2860675"/>
          </a:xfrm>
          <a:custGeom>
            <a:avLst/>
            <a:gdLst/>
            <a:ahLst/>
            <a:cxnLst/>
            <a:rect l="l" t="t" r="r" b="b"/>
            <a:pathLst>
              <a:path h="2860675">
                <a:moveTo>
                  <a:pt x="0" y="0"/>
                </a:moveTo>
                <a:lnTo>
                  <a:pt x="0" y="28605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0320" y="2528327"/>
            <a:ext cx="2573655" cy="0"/>
          </a:xfrm>
          <a:custGeom>
            <a:avLst/>
            <a:gdLst/>
            <a:ahLst/>
            <a:cxnLst/>
            <a:rect l="l" t="t" r="r" b="b"/>
            <a:pathLst>
              <a:path w="2573654">
                <a:moveTo>
                  <a:pt x="0" y="0"/>
                </a:moveTo>
                <a:lnTo>
                  <a:pt x="2573489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0320" y="5382491"/>
            <a:ext cx="2573655" cy="0"/>
          </a:xfrm>
          <a:custGeom>
            <a:avLst/>
            <a:gdLst/>
            <a:ahLst/>
            <a:cxnLst/>
            <a:rect l="l" t="t" r="r" b="b"/>
            <a:pathLst>
              <a:path w="2573654">
                <a:moveTo>
                  <a:pt x="0" y="0"/>
                </a:moveTo>
                <a:lnTo>
                  <a:pt x="2573489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4635" y="2517186"/>
            <a:ext cx="14833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range(10)</a:t>
            </a:r>
            <a:r>
              <a:rPr kumimoji="0" sz="16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print(i,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4635" y="3980420"/>
            <a:ext cx="1682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print(i,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492061" y="2519312"/>
          <a:ext cx="3594735" cy="1866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85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98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0 1 2 3 4 5 6 7 8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1 2 3 4 5 6 7 8 9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1 3 5 7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20 18 16 14 12 10 8 6 4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29889" y="2522487"/>
            <a:ext cx="2749550" cy="28790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24180" marR="631825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print(i,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939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3545" marR="57023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range(20,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-2)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print(i,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212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Arial"/>
                <a:cs typeface="Arial"/>
              </a:rPr>
              <a:t>3</a:t>
            </a:r>
            <a:r>
              <a:rPr spc="-145" dirty="0"/>
              <a:t>의 </a:t>
            </a:r>
            <a:r>
              <a:rPr spc="-35" dirty="0"/>
              <a:t>배수의</a:t>
            </a:r>
            <a:r>
              <a:rPr spc="-640" dirty="0"/>
              <a:t> </a:t>
            </a:r>
            <a:r>
              <a:rPr spc="-50" dirty="0"/>
              <a:t>합계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502" y="2528328"/>
            <a:ext cx="162560" cy="3030855"/>
          </a:xfrm>
          <a:custGeom>
            <a:avLst/>
            <a:gdLst/>
            <a:ahLst/>
            <a:cxnLst/>
            <a:rect l="l" t="t" r="r" b="b"/>
            <a:pathLst>
              <a:path w="162560" h="3030854">
                <a:moveTo>
                  <a:pt x="0" y="0"/>
                </a:moveTo>
                <a:lnTo>
                  <a:pt x="162559" y="0"/>
                </a:lnTo>
                <a:lnTo>
                  <a:pt x="162559" y="3030270"/>
                </a:lnTo>
                <a:lnTo>
                  <a:pt x="0" y="3030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6062" y="2528328"/>
            <a:ext cx="5311775" cy="3030855"/>
          </a:xfrm>
          <a:custGeom>
            <a:avLst/>
            <a:gdLst/>
            <a:ahLst/>
            <a:cxnLst/>
            <a:rect l="l" t="t" r="r" b="b"/>
            <a:pathLst>
              <a:path w="5311775" h="3030854">
                <a:moveTo>
                  <a:pt x="0" y="0"/>
                </a:moveTo>
                <a:lnTo>
                  <a:pt x="5311343" y="0"/>
                </a:lnTo>
                <a:lnTo>
                  <a:pt x="5311343" y="3030270"/>
                </a:lnTo>
                <a:lnTo>
                  <a:pt x="0" y="3030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495" y="2525152"/>
            <a:ext cx="0" cy="3037205"/>
          </a:xfrm>
          <a:custGeom>
            <a:avLst/>
            <a:gdLst/>
            <a:ahLst/>
            <a:cxnLst/>
            <a:rect l="l" t="t" r="r" b="b"/>
            <a:pathLst>
              <a:path h="3037204">
                <a:moveTo>
                  <a:pt x="0" y="0"/>
                </a:moveTo>
                <a:lnTo>
                  <a:pt x="0" y="303662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7392" y="2525152"/>
            <a:ext cx="0" cy="3037205"/>
          </a:xfrm>
          <a:custGeom>
            <a:avLst/>
            <a:gdLst/>
            <a:ahLst/>
            <a:cxnLst/>
            <a:rect l="l" t="t" r="r" b="b"/>
            <a:pathLst>
              <a:path h="3037204">
                <a:moveTo>
                  <a:pt x="0" y="0"/>
                </a:moveTo>
                <a:lnTo>
                  <a:pt x="0" y="303662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0320" y="2528327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0320" y="5558594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4433" y="2517186"/>
            <a:ext cx="3986529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220472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101)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i%3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17252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print('\n',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print('1~100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에서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배수의 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92061" y="2519312"/>
          <a:ext cx="3594735" cy="1932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7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33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3 6 9 12 15 18 21 24 27 30 33 36 39 42 45</a:t>
                      </a:r>
                      <a:r>
                        <a:rPr sz="14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48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51 54 57 60 63 66 69 72 75 78 81 84 87 90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96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99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1~100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에서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배수의</a:t>
                      </a:r>
                      <a:r>
                        <a:rPr sz="1400" spc="-3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1683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25" dirty="0"/>
              <a:t>세로</a:t>
            </a:r>
            <a:r>
              <a:rPr spc="-755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502" y="2528328"/>
            <a:ext cx="162560" cy="2875280"/>
          </a:xfrm>
          <a:custGeom>
            <a:avLst/>
            <a:gdLst/>
            <a:ahLst/>
            <a:cxnLst/>
            <a:rect l="l" t="t" r="r" b="b"/>
            <a:pathLst>
              <a:path w="162560" h="2875279">
                <a:moveTo>
                  <a:pt x="0" y="0"/>
                </a:moveTo>
                <a:lnTo>
                  <a:pt x="162559" y="0"/>
                </a:lnTo>
                <a:lnTo>
                  <a:pt x="162559" y="2874949"/>
                </a:lnTo>
                <a:lnTo>
                  <a:pt x="0" y="2874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6062" y="2528328"/>
            <a:ext cx="5311775" cy="2875280"/>
          </a:xfrm>
          <a:custGeom>
            <a:avLst/>
            <a:gdLst/>
            <a:ahLst/>
            <a:cxnLst/>
            <a:rect l="l" t="t" r="r" b="b"/>
            <a:pathLst>
              <a:path w="5311775" h="2875279">
                <a:moveTo>
                  <a:pt x="0" y="0"/>
                </a:moveTo>
                <a:lnTo>
                  <a:pt x="5311343" y="0"/>
                </a:lnTo>
                <a:lnTo>
                  <a:pt x="5311343" y="2874949"/>
                </a:lnTo>
                <a:lnTo>
                  <a:pt x="0" y="28749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495" y="2525152"/>
            <a:ext cx="0" cy="2881630"/>
          </a:xfrm>
          <a:custGeom>
            <a:avLst/>
            <a:gdLst/>
            <a:ahLst/>
            <a:cxnLst/>
            <a:rect l="l" t="t" r="r" b="b"/>
            <a:pathLst>
              <a:path h="2881629">
                <a:moveTo>
                  <a:pt x="0" y="0"/>
                </a:moveTo>
                <a:lnTo>
                  <a:pt x="0" y="288129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7392" y="2525152"/>
            <a:ext cx="0" cy="2881630"/>
          </a:xfrm>
          <a:custGeom>
            <a:avLst/>
            <a:gdLst/>
            <a:ahLst/>
            <a:cxnLst/>
            <a:rect l="l" t="t" r="r" b="b"/>
            <a:pathLst>
              <a:path h="2881629">
                <a:moveTo>
                  <a:pt x="0" y="0"/>
                </a:moveTo>
                <a:lnTo>
                  <a:pt x="0" y="288129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0320" y="2528327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0320" y="540327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4635" y="2639815"/>
            <a:ext cx="35490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239839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492061" y="2519312"/>
          <a:ext cx="3594735" cy="1932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37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331">
                <a:tc>
                  <a:txBody>
                    <a:bodyPr/>
                    <a:lstStyle/>
                    <a:p>
                      <a:pPr marL="144145" marR="1031240" indent="-635">
                        <a:lnSpc>
                          <a:spcPts val="1670"/>
                        </a:lnSpc>
                        <a:spcBef>
                          <a:spcPts val="55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영어 문장을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see!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4145" marR="3354070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55" dirty="0">
                          <a:latin typeface="Arial"/>
                          <a:cs typeface="Arial"/>
                        </a:rPr>
                        <a:t>s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  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50320" y="2225039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45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섭씨</a:t>
            </a:r>
            <a:r>
              <a:rPr spc="-380" dirty="0"/>
              <a:t> </a:t>
            </a:r>
            <a:r>
              <a:rPr spc="-35" dirty="0"/>
              <a:t>온도를</a:t>
            </a:r>
            <a:r>
              <a:rPr spc="-380" dirty="0"/>
              <a:t> </a:t>
            </a:r>
            <a:r>
              <a:rPr spc="-35" dirty="0"/>
              <a:t>화씨로</a:t>
            </a:r>
            <a:r>
              <a:rPr spc="-380" dirty="0"/>
              <a:t> </a:t>
            </a:r>
            <a:r>
              <a:rPr spc="-50" dirty="0"/>
              <a:t>변환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9979" y="2284145"/>
            <a:ext cx="162560" cy="3623310"/>
          </a:xfrm>
          <a:custGeom>
            <a:avLst/>
            <a:gdLst/>
            <a:ahLst/>
            <a:cxnLst/>
            <a:rect l="l" t="t" r="r" b="b"/>
            <a:pathLst>
              <a:path w="162559" h="3623310">
                <a:moveTo>
                  <a:pt x="0" y="0"/>
                </a:moveTo>
                <a:lnTo>
                  <a:pt x="162559" y="0"/>
                </a:lnTo>
                <a:lnTo>
                  <a:pt x="162559" y="3623094"/>
                </a:lnTo>
                <a:lnTo>
                  <a:pt x="0" y="3623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2539" y="2284145"/>
            <a:ext cx="5311775" cy="3623310"/>
          </a:xfrm>
          <a:custGeom>
            <a:avLst/>
            <a:gdLst/>
            <a:ahLst/>
            <a:cxnLst/>
            <a:rect l="l" t="t" r="r" b="b"/>
            <a:pathLst>
              <a:path w="5311775" h="3623310">
                <a:moveTo>
                  <a:pt x="0" y="0"/>
                </a:moveTo>
                <a:lnTo>
                  <a:pt x="5311330" y="0"/>
                </a:lnTo>
                <a:lnTo>
                  <a:pt x="5311330" y="3623094"/>
                </a:lnTo>
                <a:lnTo>
                  <a:pt x="0" y="36230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9978" y="2280964"/>
            <a:ext cx="0" cy="3629660"/>
          </a:xfrm>
          <a:custGeom>
            <a:avLst/>
            <a:gdLst/>
            <a:ahLst/>
            <a:cxnLst/>
            <a:rect l="l" t="t" r="r" b="b"/>
            <a:pathLst>
              <a:path h="3629660">
                <a:moveTo>
                  <a:pt x="0" y="0"/>
                </a:moveTo>
                <a:lnTo>
                  <a:pt x="0" y="362944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3875" y="2280964"/>
            <a:ext cx="0" cy="3629660"/>
          </a:xfrm>
          <a:custGeom>
            <a:avLst/>
            <a:gdLst/>
            <a:ahLst/>
            <a:cxnLst/>
            <a:rect l="l" t="t" r="r" b="b"/>
            <a:pathLst>
              <a:path h="3629660">
                <a:moveTo>
                  <a:pt x="0" y="0"/>
                </a:moveTo>
                <a:lnTo>
                  <a:pt x="0" y="362944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6803" y="2284139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6803" y="590723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1118" y="2272999"/>
            <a:ext cx="2329180" cy="33178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687070" algn="l"/>
                <a:tab pos="1323975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섭씨	화씨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245745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range(-20,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31,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5)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9.0/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5.0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32.0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print('%8d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%6.1f'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(c,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98542" y="2275126"/>
          <a:ext cx="3594735" cy="3609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03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39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675"/>
                        </a:lnSpc>
                        <a:spcBef>
                          <a:spcPts val="1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섭씨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화씨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1675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-20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-4.0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-15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5.0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-10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14.0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-5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23.0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32.0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41.0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50.0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59.0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68.0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25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77.0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86.0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7549070" y="5800607"/>
            <a:ext cx="1625600" cy="0"/>
          </a:xfrm>
          <a:custGeom>
            <a:avLst/>
            <a:gdLst/>
            <a:ahLst/>
            <a:cxnLst/>
            <a:rect l="l" t="t" r="r" b="b"/>
            <a:pathLst>
              <a:path w="1625600">
                <a:moveTo>
                  <a:pt x="0" y="0"/>
                </a:moveTo>
                <a:lnTo>
                  <a:pt x="1625144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6803" y="1981200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8455" y="1753913"/>
            <a:ext cx="5660390" cy="3921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9095" marR="1816100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6479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시작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range(n1,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872865" lvl="0" indent="0" algn="r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1725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i%5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837940" lvl="0" indent="0" algn="r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708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405765" lvl="0" indent="-6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8410" algn="l"/>
                <a:tab pos="2203450" algn="l"/>
                <a:tab pos="3115310" algn="l"/>
              </a:tabLst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에서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까지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배수가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아닌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수의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❻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1839" y="2528549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55" y="0"/>
                </a:lnTo>
              </a:path>
            </a:pathLst>
          </a:custGeom>
          <a:ln w="11927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4345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2525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0704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22198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30377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91871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00050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08230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69723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7903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86082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47576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55755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7231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25411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33572" y="2528549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5066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03245" y="2528549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17841" y="1752612"/>
          <a:ext cx="4525010" cy="1659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56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시작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끝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400" spc="-45" dirty="0">
                          <a:latin typeface="Arial Unicode MS"/>
                          <a:cs typeface="Arial Unicode MS"/>
                        </a:rPr>
                        <a:t>에서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200</a:t>
                      </a:r>
                      <a:r>
                        <a:rPr sz="1400" spc="-45" dirty="0">
                          <a:latin typeface="Arial Unicode MS"/>
                          <a:cs typeface="Arial Unicode MS"/>
                        </a:rPr>
                        <a:t>까지</a:t>
                      </a:r>
                      <a:r>
                        <a:rPr sz="1400" spc="-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배수가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아닌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12000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2933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Q4-1.</a:t>
            </a:r>
            <a:r>
              <a:rPr spc="-355" dirty="0">
                <a:latin typeface="Arial"/>
                <a:cs typeface="Arial"/>
              </a:rPr>
              <a:t> </a:t>
            </a:r>
            <a:r>
              <a:rPr spc="-145" dirty="0">
                <a:latin typeface="Arial"/>
                <a:cs typeface="Arial"/>
              </a:rPr>
              <a:t>5</a:t>
            </a:r>
            <a:r>
              <a:rPr spc="-145" dirty="0"/>
              <a:t>의</a:t>
            </a:r>
            <a:r>
              <a:rPr spc="-345" dirty="0"/>
              <a:t> </a:t>
            </a:r>
            <a:r>
              <a:rPr spc="-35" dirty="0"/>
              <a:t>배수가</a:t>
            </a:r>
            <a:r>
              <a:rPr spc="-360" dirty="0"/>
              <a:t> </a:t>
            </a:r>
            <a:r>
              <a:rPr spc="-25" dirty="0"/>
              <a:t>아닌</a:t>
            </a:r>
            <a:r>
              <a:rPr spc="-365" dirty="0"/>
              <a:t> </a:t>
            </a:r>
            <a:r>
              <a:rPr spc="-25" dirty="0"/>
              <a:t>수의</a:t>
            </a:r>
            <a:r>
              <a:rPr spc="-360" dirty="0"/>
              <a:t> </a:t>
            </a:r>
            <a:r>
              <a:rPr spc="-25" dirty="0"/>
              <a:t>합계</a:t>
            </a:r>
            <a:r>
              <a:rPr spc="-360" dirty="0"/>
              <a:t> </a:t>
            </a:r>
            <a:r>
              <a:rPr spc="-50" dirty="0"/>
              <a:t>구하기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8455" y="1753913"/>
            <a:ext cx="5660390" cy="39211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79095" marR="266700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하이픈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(-)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포함한 휴대폰 번호를</a:t>
            </a:r>
            <a:r>
              <a:rPr kumimoji="0" sz="16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3880" marR="3386454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58645" algn="l"/>
                <a:tab pos="200215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'-'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937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09753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17841" y="1752612"/>
          <a:ext cx="4525010" cy="1659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2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3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564">
                <a:tc>
                  <a:txBody>
                    <a:bodyPr/>
                    <a:lstStyle/>
                    <a:p>
                      <a:pPr marL="144145" marR="6794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-30" dirty="0">
                          <a:latin typeface="Arial Unicode MS"/>
                          <a:cs typeface="Arial Unicode MS"/>
                        </a:rPr>
                        <a:t>하이픈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(-)</a:t>
                      </a:r>
                      <a:r>
                        <a:rPr sz="1800" spc="-30" dirty="0">
                          <a:latin typeface="Arial Unicode MS"/>
                          <a:cs typeface="Arial Unicode MS"/>
                        </a:rPr>
                        <a:t>을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포함한 휴대폰 번호를</a:t>
                      </a:r>
                      <a:r>
                        <a:rPr sz="1800" spc="-3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입력하세 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요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010-1234-5678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2135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01012345678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128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Q4-2. </a:t>
            </a:r>
            <a:r>
              <a:rPr spc="-45" dirty="0"/>
              <a:t>전화번호에서 </a:t>
            </a:r>
            <a:r>
              <a:rPr spc="-120" dirty="0"/>
              <a:t>하이픈</a:t>
            </a:r>
            <a:r>
              <a:rPr spc="-120" dirty="0">
                <a:latin typeface="Arial"/>
                <a:cs typeface="Arial"/>
              </a:rPr>
              <a:t>(-)</a:t>
            </a:r>
            <a:r>
              <a:rPr spc="-725" dirty="0">
                <a:latin typeface="Arial"/>
                <a:cs typeface="Arial"/>
              </a:rPr>
              <a:t> </a:t>
            </a:r>
            <a:r>
              <a:rPr spc="-50" dirty="0"/>
              <a:t>삭제하기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5471" y="1701957"/>
            <a:ext cx="6572884" cy="41567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28625" marR="186055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하이픈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(-)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뺀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자리의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휴대폰 번호를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'';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13410" marR="3554729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217420" algn="l"/>
                <a:tab pos="283908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range(0,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13410" marR="2898775" lvl="0" indent="22987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5375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(phone[2]+'-')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13410" marR="2901315" lvl="0" indent="226695" algn="l" defTabSz="914400" rtl="0" eaLnBrk="1" fontAlgn="auto" latinLnBrk="1" hangingPunct="1">
              <a:lnSpc>
                <a:spcPct val="1687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(phone[6]+'-')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29259" marR="3328035" lvl="0" indent="41402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phone[i]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print(number)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85430" y="1685074"/>
          <a:ext cx="3183255" cy="1645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1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47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096">
                <a:tc>
                  <a:txBody>
                    <a:bodyPr/>
                    <a:lstStyle/>
                    <a:p>
                      <a:pPr marL="143510" marR="2159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20" dirty="0">
                          <a:latin typeface="Arial Unicode MS"/>
                          <a:cs typeface="Arial Unicode MS"/>
                        </a:rPr>
                        <a:t>하이픈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(-)</a:t>
                      </a:r>
                      <a:r>
                        <a:rPr sz="1400" spc="-20" dirty="0">
                          <a:latin typeface="Arial Unicode MS"/>
                          <a:cs typeface="Arial Unicode MS"/>
                        </a:rPr>
                        <a:t>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뺀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11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자리의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휴대폰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번호  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01033334444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67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010-3333-4444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52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Q4-3. </a:t>
            </a:r>
            <a:r>
              <a:rPr spc="-40" dirty="0"/>
              <a:t>전화번호에 </a:t>
            </a:r>
            <a:r>
              <a:rPr spc="-120" dirty="0"/>
              <a:t>하이픈</a:t>
            </a:r>
            <a:r>
              <a:rPr spc="-120" dirty="0">
                <a:latin typeface="Arial"/>
                <a:cs typeface="Arial"/>
              </a:rPr>
              <a:t>(-)</a:t>
            </a:r>
            <a:r>
              <a:rPr spc="-750" dirty="0">
                <a:latin typeface="Arial"/>
                <a:cs typeface="Arial"/>
              </a:rPr>
              <a:t> </a:t>
            </a:r>
            <a:r>
              <a:rPr spc="-50" dirty="0"/>
              <a:t>추가하기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4348" y="1712346"/>
            <a:ext cx="6572884" cy="41567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4671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6710" marR="180022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93085" algn="l"/>
                <a:tab pos="393700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센티미터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(cm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인치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피트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야드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671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39264" algn="l"/>
                <a:tab pos="3101975" algn="l"/>
                <a:tab pos="535114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(10,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77215" marR="42398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cm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0.393701  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cm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0.032808  yd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cm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0.010936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72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print('%8d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%10.1f %10.1f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%10.1f'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(cm,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inch,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ft,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yd))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73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7980" y="2684200"/>
            <a:ext cx="381000" cy="0"/>
          </a:xfrm>
          <a:custGeom>
            <a:avLst/>
            <a:gdLst/>
            <a:ahLst/>
            <a:cxnLst/>
            <a:rect l="l" t="t" r="r" b="b"/>
            <a:pathLst>
              <a:path w="381000">
                <a:moveTo>
                  <a:pt x="0" y="0"/>
                </a:moveTo>
                <a:lnTo>
                  <a:pt x="380955" y="0"/>
                </a:lnTo>
              </a:path>
            </a:pathLst>
          </a:custGeom>
          <a:ln w="11927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0487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48666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56845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18339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26519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8012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96192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4371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65865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74044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82224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19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3717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51897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13390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21570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29731" y="2684200"/>
            <a:ext cx="16002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59942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91225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99404" y="2684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79">
                <a:moveTo>
                  <a:pt x="0" y="0"/>
                </a:moveTo>
                <a:lnTo>
                  <a:pt x="106628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113980" y="1705851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429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2461895" algn="l"/>
                        </a:tabLst>
                      </a:pPr>
                      <a:r>
                        <a:rPr sz="1200" spc="-30" dirty="0">
                          <a:latin typeface="Arial Unicode MS"/>
                          <a:cs typeface="Arial Unicode MS"/>
                        </a:rPr>
                        <a:t>센티미터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(cm)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latin typeface="Arial Unicode MS"/>
                          <a:cs typeface="Arial Unicode MS"/>
                        </a:rPr>
                        <a:t>인치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(inch) </a:t>
                      </a:r>
                      <a:r>
                        <a:rPr sz="1200" spc="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 Unicode MS"/>
                          <a:cs typeface="Arial Unicode MS"/>
                        </a:rPr>
                        <a:t>피트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(ft)	</a:t>
                      </a:r>
                      <a:r>
                        <a:rPr sz="1200" spc="-35" dirty="0">
                          <a:latin typeface="Arial Unicode MS"/>
                          <a:cs typeface="Arial Unicode MS"/>
                        </a:rPr>
                        <a:t>야드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(yd)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601980" algn="l"/>
                          <a:tab pos="1144270" algn="l"/>
                          <a:tab pos="1727835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10	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3.9	0.3	0.1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605155" algn="l"/>
                          <a:tab pos="1147445" algn="l"/>
                          <a:tab pos="1731010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20	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7.9	0.7	0.2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601980" algn="l"/>
                          <a:tab pos="1235710" algn="l"/>
                          <a:tab pos="1817370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30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11.8	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1.0	0.3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...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692150" algn="l"/>
                          <a:tab pos="1325880" algn="l"/>
                          <a:tab pos="1907539" algn="l"/>
                        </a:tabLst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190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74.8	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6.2	2.1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692150" algn="l"/>
                          <a:tab pos="1325880" algn="l"/>
                          <a:tab pos="1907539" algn="l"/>
                        </a:tabLst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200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78.7	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6.6	2.2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917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Q4-4.</a:t>
            </a:r>
            <a:r>
              <a:rPr spc="-355" dirty="0">
                <a:latin typeface="Arial"/>
                <a:cs typeface="Arial"/>
              </a:rPr>
              <a:t> </a:t>
            </a:r>
            <a:r>
              <a:rPr spc="-25" dirty="0"/>
              <a:t>길이</a:t>
            </a:r>
            <a:r>
              <a:rPr spc="-360" dirty="0"/>
              <a:t> </a:t>
            </a:r>
            <a:r>
              <a:rPr spc="-25" dirty="0"/>
              <a:t>단위</a:t>
            </a:r>
            <a:r>
              <a:rPr spc="-365" dirty="0"/>
              <a:t> </a:t>
            </a:r>
            <a:r>
              <a:rPr spc="-35" dirty="0"/>
              <a:t>환산표</a:t>
            </a:r>
            <a:r>
              <a:rPr spc="-370" dirty="0"/>
              <a:t> </a:t>
            </a:r>
            <a:r>
              <a:rPr spc="-50" dirty="0"/>
              <a:t>만들기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4348" y="1712346"/>
            <a:ext cx="6572884" cy="41567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4671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6710" marR="270256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04419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킬로그램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파운드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온스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671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kg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range(10, 101,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1495" marR="367665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38910" algn="l"/>
                <a:tab pos="181927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kg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2.204623 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oz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35.273962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14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51985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print('%8d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%10.1f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%10.1f'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(kg,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lb,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671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3980" y="1705851"/>
          <a:ext cx="3749040" cy="2880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425"/>
                        </a:lnSpc>
                        <a:spcBef>
                          <a:spcPts val="30"/>
                        </a:spcBef>
                      </a:pPr>
                      <a:r>
                        <a:rPr sz="1200" spc="-35" dirty="0">
                          <a:latin typeface="Arial Unicode MS"/>
                          <a:cs typeface="Arial Unicode MS"/>
                        </a:rPr>
                        <a:t>킬로그램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(kg) </a:t>
                      </a:r>
                      <a:r>
                        <a:rPr sz="1200" spc="-15" dirty="0">
                          <a:latin typeface="Arial Unicode MS"/>
                          <a:cs typeface="Arial Unicode MS"/>
                        </a:rPr>
                        <a:t>파운드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(lb)</a:t>
                      </a:r>
                      <a:r>
                        <a:rPr sz="12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 Unicode MS"/>
                          <a:cs typeface="Arial Unicode MS"/>
                        </a:rPr>
                        <a:t>온스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(oz)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 marR="1487170">
                        <a:lnSpc>
                          <a:spcPts val="1680"/>
                        </a:lnSpc>
                        <a:spcBef>
                          <a:spcPts val="40"/>
                        </a:spcBef>
                        <a:tabLst>
                          <a:tab pos="486409" algn="l"/>
                          <a:tab pos="1040765" algn="l"/>
                        </a:tabLst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 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22.0	352.7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625"/>
                        </a:lnSpc>
                        <a:tabLst>
                          <a:tab pos="486409" algn="l"/>
                          <a:tab pos="1040765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15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33.1	529.1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486409" algn="l"/>
                          <a:tab pos="1040765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44.1	705.5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41630">
                        <a:lnSpc>
                          <a:spcPct val="100000"/>
                        </a:lnSpc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...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tabLst>
                          <a:tab pos="483234" algn="l"/>
                          <a:tab pos="1088390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95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209.4	3351.0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138555" algn="l"/>
                        </a:tabLst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100 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220.5	3527.4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917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Q4-5.</a:t>
            </a:r>
            <a:r>
              <a:rPr spc="-355" dirty="0">
                <a:latin typeface="Arial"/>
                <a:cs typeface="Arial"/>
              </a:rPr>
              <a:t> </a:t>
            </a:r>
            <a:r>
              <a:rPr spc="-25" dirty="0"/>
              <a:t>무게</a:t>
            </a:r>
            <a:r>
              <a:rPr spc="-360" dirty="0"/>
              <a:t> </a:t>
            </a:r>
            <a:r>
              <a:rPr spc="-25" dirty="0"/>
              <a:t>단위</a:t>
            </a:r>
            <a:r>
              <a:rPr spc="-365" dirty="0"/>
              <a:t> </a:t>
            </a:r>
            <a:r>
              <a:rPr spc="-35" dirty="0"/>
              <a:t>환산표</a:t>
            </a:r>
            <a:r>
              <a:rPr spc="-370" dirty="0"/>
              <a:t> </a:t>
            </a:r>
            <a:r>
              <a:rPr spc="-50" dirty="0"/>
              <a:t>만들기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67694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SCADA(Supervisory Control and Data Acquisition)</a:t>
            </a:r>
          </a:p>
        </p:txBody>
      </p:sp>
      <p:pic>
        <p:nvPicPr>
          <p:cNvPr id="19458" name="Picture 2" descr="scada에 대한 이미지 검색결과">
            <a:extLst>
              <a:ext uri="{FF2B5EF4-FFF2-40B4-BE49-F238E27FC236}">
                <a16:creationId xmlns:a16="http://schemas.microsoft.com/office/drawing/2014/main" id="{4D3AF9DE-C37E-4BDB-A90F-89EEF83F6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75" y="2073566"/>
            <a:ext cx="5083729" cy="446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3D68BA-C224-4B06-B741-C001F3229EA2}"/>
              </a:ext>
            </a:extLst>
          </p:cNvPr>
          <p:cNvSpPr/>
          <p:nvPr/>
        </p:nvSpPr>
        <p:spPr>
          <a:xfrm>
            <a:off x="2011632" y="548325"/>
            <a:ext cx="76060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SCADA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시스템은 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원거리에 있는 설비들을 집중 감시하거나 제어하기 위한 시스템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복잡한 설비를 간소화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자동화하고 이들 계통들을 한곳에서 효과적으로 감시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제어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측정하여 분석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처리함으로써 설비 및 계통의 합리적 운용 및 효율적인 에너지 관리를 가능하게 만드는 시스템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5579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2005" y="1888994"/>
            <a:ext cx="6572884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41630" marR="2912745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25625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526415" marR="484441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005" marR="4224020" lvl="0" indent="-27622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88135" algn="l"/>
                <a:tab pos="2139950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	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입력된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홀수의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개수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51636" y="1882495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숫자를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3049894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입력된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숫자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중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홀수의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개수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개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3721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Q4-6. </a:t>
            </a:r>
            <a:r>
              <a:rPr spc="-25" dirty="0"/>
              <a:t>홀수 개수</a:t>
            </a:r>
            <a:r>
              <a:rPr spc="-775" dirty="0"/>
              <a:t> </a:t>
            </a:r>
            <a:r>
              <a:rPr spc="-50" dirty="0"/>
              <a:t>세기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419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Arial"/>
                <a:cs typeface="Arial"/>
              </a:rPr>
              <a:t>2</a:t>
            </a:r>
            <a:r>
              <a:rPr spc="-145" dirty="0"/>
              <a:t>단 </a:t>
            </a:r>
            <a:r>
              <a:rPr spc="-40" dirty="0"/>
              <a:t>구구단표</a:t>
            </a:r>
            <a:r>
              <a:rPr spc="-635" dirty="0"/>
              <a:t> </a:t>
            </a:r>
            <a:r>
              <a:rPr spc="-50" dirty="0"/>
              <a:t>만들기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9979" y="2284145"/>
            <a:ext cx="162560" cy="3488054"/>
          </a:xfrm>
          <a:custGeom>
            <a:avLst/>
            <a:gdLst/>
            <a:ahLst/>
            <a:cxnLst/>
            <a:rect l="l" t="t" r="r" b="b"/>
            <a:pathLst>
              <a:path w="162559" h="3488054">
                <a:moveTo>
                  <a:pt x="0" y="0"/>
                </a:moveTo>
                <a:lnTo>
                  <a:pt x="162559" y="0"/>
                </a:lnTo>
                <a:lnTo>
                  <a:pt x="162559" y="3488004"/>
                </a:lnTo>
                <a:lnTo>
                  <a:pt x="0" y="34880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2539" y="2284145"/>
            <a:ext cx="5311775" cy="3488054"/>
          </a:xfrm>
          <a:custGeom>
            <a:avLst/>
            <a:gdLst/>
            <a:ahLst/>
            <a:cxnLst/>
            <a:rect l="l" t="t" r="r" b="b"/>
            <a:pathLst>
              <a:path w="5311775" h="3488054">
                <a:moveTo>
                  <a:pt x="0" y="0"/>
                </a:moveTo>
                <a:lnTo>
                  <a:pt x="5311330" y="0"/>
                </a:lnTo>
                <a:lnTo>
                  <a:pt x="5311330" y="3488004"/>
                </a:lnTo>
                <a:lnTo>
                  <a:pt x="0" y="34880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9978" y="2280964"/>
            <a:ext cx="0" cy="3494404"/>
          </a:xfrm>
          <a:custGeom>
            <a:avLst/>
            <a:gdLst/>
            <a:ahLst/>
            <a:cxnLst/>
            <a:rect l="l" t="t" r="r" b="b"/>
            <a:pathLst>
              <a:path h="3494404">
                <a:moveTo>
                  <a:pt x="0" y="0"/>
                </a:moveTo>
                <a:lnTo>
                  <a:pt x="0" y="349435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3875" y="2280964"/>
            <a:ext cx="0" cy="3494404"/>
          </a:xfrm>
          <a:custGeom>
            <a:avLst/>
            <a:gdLst/>
            <a:ahLst/>
            <a:cxnLst/>
            <a:rect l="l" t="t" r="r" b="b"/>
            <a:pathLst>
              <a:path h="3494404">
                <a:moveTo>
                  <a:pt x="0" y="0"/>
                </a:moveTo>
                <a:lnTo>
                  <a:pt x="0" y="349435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6803" y="2284139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6803" y="577215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1118" y="2395627"/>
            <a:ext cx="277939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04013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98542" y="2275126"/>
          <a:ext cx="3613785" cy="3475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03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1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456803" y="1981200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전체 </a:t>
            </a:r>
            <a:r>
              <a:rPr spc="-40" dirty="0"/>
              <a:t>구구단표</a:t>
            </a:r>
            <a:r>
              <a:rPr spc="-760" dirty="0"/>
              <a:t> </a:t>
            </a:r>
            <a:r>
              <a:rPr spc="-50" dirty="0"/>
              <a:t>만들기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9979" y="2180234"/>
            <a:ext cx="162560" cy="3592195"/>
          </a:xfrm>
          <a:custGeom>
            <a:avLst/>
            <a:gdLst/>
            <a:ahLst/>
            <a:cxnLst/>
            <a:rect l="l" t="t" r="r" b="b"/>
            <a:pathLst>
              <a:path w="162559" h="3592195">
                <a:moveTo>
                  <a:pt x="0" y="0"/>
                </a:moveTo>
                <a:lnTo>
                  <a:pt x="162559" y="0"/>
                </a:lnTo>
                <a:lnTo>
                  <a:pt x="162559" y="3591915"/>
                </a:lnTo>
                <a:lnTo>
                  <a:pt x="0" y="35919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2539" y="2180234"/>
            <a:ext cx="5311775" cy="3592195"/>
          </a:xfrm>
          <a:custGeom>
            <a:avLst/>
            <a:gdLst/>
            <a:ahLst/>
            <a:cxnLst/>
            <a:rect l="l" t="t" r="r" b="b"/>
            <a:pathLst>
              <a:path w="5311775" h="3592195">
                <a:moveTo>
                  <a:pt x="0" y="0"/>
                </a:moveTo>
                <a:lnTo>
                  <a:pt x="5311330" y="0"/>
                </a:lnTo>
                <a:lnTo>
                  <a:pt x="5311330" y="3591915"/>
                </a:lnTo>
                <a:lnTo>
                  <a:pt x="0" y="35919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59978" y="2177054"/>
            <a:ext cx="0" cy="3598545"/>
          </a:xfrm>
          <a:custGeom>
            <a:avLst/>
            <a:gdLst/>
            <a:ahLst/>
            <a:cxnLst/>
            <a:rect l="l" t="t" r="r" b="b"/>
            <a:pathLst>
              <a:path h="3598545">
                <a:moveTo>
                  <a:pt x="0" y="0"/>
                </a:moveTo>
                <a:lnTo>
                  <a:pt x="0" y="359826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33875" y="2177054"/>
            <a:ext cx="0" cy="3598545"/>
          </a:xfrm>
          <a:custGeom>
            <a:avLst/>
            <a:gdLst/>
            <a:ahLst/>
            <a:cxnLst/>
            <a:rect l="l" t="t" r="r" b="b"/>
            <a:pathLst>
              <a:path h="3598545">
                <a:moveTo>
                  <a:pt x="0" y="0"/>
                </a:moveTo>
                <a:lnTo>
                  <a:pt x="0" y="359826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6803" y="2180229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6803" y="577215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1118" y="2291717"/>
            <a:ext cx="2963545" cy="2829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04140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range(2,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48892" y="2727167"/>
            <a:ext cx="3037205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6974" y="0"/>
                </a:lnTo>
              </a:path>
            </a:pathLst>
          </a:custGeom>
          <a:ln w="1355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48892" y="4434036"/>
            <a:ext cx="3037205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6974" y="0"/>
                </a:lnTo>
              </a:path>
            </a:pathLst>
          </a:custGeom>
          <a:ln w="1355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398542" y="2171216"/>
          <a:ext cx="3613785" cy="358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0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9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40" dirty="0">
                          <a:latin typeface="Arial"/>
                          <a:cs typeface="Arial"/>
                        </a:rPr>
                        <a:t>...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18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-------------------------------------------------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40" dirty="0">
                          <a:latin typeface="Arial"/>
                          <a:cs typeface="Arial"/>
                        </a:rPr>
                        <a:t>...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72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4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81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548892" y="5653228"/>
            <a:ext cx="3037205" cy="0"/>
          </a:xfrm>
          <a:custGeom>
            <a:avLst/>
            <a:gdLst/>
            <a:ahLst/>
            <a:cxnLst/>
            <a:rect l="l" t="t" r="r" b="b"/>
            <a:pathLst>
              <a:path w="3037204">
                <a:moveTo>
                  <a:pt x="0" y="0"/>
                </a:moveTo>
                <a:lnTo>
                  <a:pt x="3036995" y="0"/>
                </a:lnTo>
              </a:path>
            </a:pathLst>
          </a:custGeom>
          <a:ln w="1355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6803" y="1877567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9596" y="1899385"/>
            <a:ext cx="533209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9083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range(1,11)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59130" marR="2162810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88615" algn="l"/>
                <a:tab pos="292989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print('*',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49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19224" y="1892884"/>
          <a:ext cx="3749040" cy="3775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2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0858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12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195" dirty="0">
                          <a:latin typeface="Arial"/>
                          <a:cs typeface="Arial"/>
                        </a:rPr>
                        <a:t>**********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006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Q4-7.</a:t>
            </a:r>
            <a:r>
              <a:rPr spc="-350" dirty="0">
                <a:latin typeface="Arial"/>
                <a:cs typeface="Arial"/>
              </a:rPr>
              <a:t> </a:t>
            </a:r>
            <a:r>
              <a:rPr spc="-10" dirty="0"/>
              <a:t>별표</a:t>
            </a:r>
            <a:r>
              <a:rPr spc="-10" dirty="0">
                <a:latin typeface="Arial"/>
                <a:cs typeface="Arial"/>
              </a:rPr>
              <a:t>(*)</a:t>
            </a:r>
            <a:r>
              <a:rPr spc="-10" dirty="0"/>
              <a:t>로</a:t>
            </a:r>
            <a:r>
              <a:rPr spc="-375" dirty="0"/>
              <a:t> </a:t>
            </a:r>
            <a:r>
              <a:rPr spc="-25" dirty="0"/>
              <a:t>특정</a:t>
            </a:r>
            <a:r>
              <a:rPr spc="-350" dirty="0"/>
              <a:t> </a:t>
            </a:r>
            <a:r>
              <a:rPr spc="-25" dirty="0"/>
              <a:t>형태</a:t>
            </a:r>
            <a:r>
              <a:rPr spc="-360" dirty="0"/>
              <a:t> </a:t>
            </a:r>
            <a:r>
              <a:rPr spc="-35" dirty="0"/>
              <a:t>만들기</a:t>
            </a:r>
            <a:r>
              <a:rPr spc="-360" dirty="0"/>
              <a:t> </a:t>
            </a:r>
            <a:r>
              <a:rPr spc="-240" dirty="0">
                <a:latin typeface="Arial"/>
                <a:cs typeface="Arial"/>
              </a:rPr>
              <a:t>1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9596" y="1899385"/>
            <a:ext cx="533209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9083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range(1,11)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59130" marR="2117090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88861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59765" marR="207391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3116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print('*',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49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19224" y="1892884"/>
          <a:ext cx="3749040" cy="3775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2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11112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129">
                <a:tc>
                  <a:txBody>
                    <a:bodyPr/>
                    <a:lstStyle/>
                    <a:p>
                      <a:pPr marR="2540000"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53047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52095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51206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50126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49237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48285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47396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463165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*********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R="2453640" algn="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**********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006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Q4-8.</a:t>
            </a:r>
            <a:r>
              <a:rPr spc="-350" dirty="0">
                <a:latin typeface="Arial"/>
                <a:cs typeface="Arial"/>
              </a:rPr>
              <a:t> </a:t>
            </a:r>
            <a:r>
              <a:rPr spc="-10" dirty="0"/>
              <a:t>별표</a:t>
            </a:r>
            <a:r>
              <a:rPr spc="-10" dirty="0">
                <a:latin typeface="Arial"/>
                <a:cs typeface="Arial"/>
              </a:rPr>
              <a:t>(*)</a:t>
            </a:r>
            <a:r>
              <a:rPr spc="-10" dirty="0"/>
              <a:t>로</a:t>
            </a:r>
            <a:r>
              <a:rPr spc="-375" dirty="0"/>
              <a:t> </a:t>
            </a:r>
            <a:r>
              <a:rPr spc="-25" dirty="0"/>
              <a:t>특정</a:t>
            </a:r>
            <a:r>
              <a:rPr spc="-350" dirty="0"/>
              <a:t> </a:t>
            </a:r>
            <a:r>
              <a:rPr spc="-25" dirty="0"/>
              <a:t>형태</a:t>
            </a:r>
            <a:r>
              <a:rPr spc="-360" dirty="0"/>
              <a:t> </a:t>
            </a:r>
            <a:r>
              <a:rPr spc="-35" dirty="0"/>
              <a:t>만들기</a:t>
            </a:r>
            <a:r>
              <a:rPr spc="-360" dirty="0"/>
              <a:t> </a:t>
            </a:r>
            <a:r>
              <a:rPr spc="-240" dirty="0">
                <a:latin typeface="Arial"/>
                <a:cs typeface="Arial"/>
              </a:rPr>
              <a:t>2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340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>
                <a:latin typeface="Arial"/>
                <a:cs typeface="Arial"/>
              </a:rPr>
              <a:t>while</a:t>
            </a:r>
            <a:r>
              <a:rPr spc="-120" dirty="0"/>
              <a:t>문으로 </a:t>
            </a:r>
            <a:r>
              <a:rPr spc="-265" dirty="0">
                <a:latin typeface="Arial"/>
                <a:cs typeface="Arial"/>
              </a:rPr>
              <a:t>1~10</a:t>
            </a:r>
            <a:r>
              <a:rPr spc="-265" dirty="0"/>
              <a:t>의 </a:t>
            </a:r>
            <a:r>
              <a:rPr spc="-25" dirty="0"/>
              <a:t>합계</a:t>
            </a:r>
            <a:r>
              <a:rPr spc="-74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502" y="2237384"/>
            <a:ext cx="162560" cy="3358515"/>
          </a:xfrm>
          <a:custGeom>
            <a:avLst/>
            <a:gdLst/>
            <a:ahLst/>
            <a:cxnLst/>
            <a:rect l="l" t="t" r="r" b="b"/>
            <a:pathLst>
              <a:path w="162560" h="3358515">
                <a:moveTo>
                  <a:pt x="0" y="0"/>
                </a:moveTo>
                <a:lnTo>
                  <a:pt x="162559" y="0"/>
                </a:lnTo>
                <a:lnTo>
                  <a:pt x="162559" y="3358121"/>
                </a:lnTo>
                <a:lnTo>
                  <a:pt x="0" y="3358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6062" y="2237384"/>
            <a:ext cx="5311775" cy="3358515"/>
          </a:xfrm>
          <a:custGeom>
            <a:avLst/>
            <a:gdLst/>
            <a:ahLst/>
            <a:cxnLst/>
            <a:rect l="l" t="t" r="r" b="b"/>
            <a:pathLst>
              <a:path w="5311775" h="3358515">
                <a:moveTo>
                  <a:pt x="0" y="0"/>
                </a:moveTo>
                <a:lnTo>
                  <a:pt x="5311343" y="0"/>
                </a:lnTo>
                <a:lnTo>
                  <a:pt x="5311343" y="3358121"/>
                </a:lnTo>
                <a:lnTo>
                  <a:pt x="0" y="33581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3495" y="2234208"/>
            <a:ext cx="0" cy="3364865"/>
          </a:xfrm>
          <a:custGeom>
            <a:avLst/>
            <a:gdLst/>
            <a:ahLst/>
            <a:cxnLst/>
            <a:rect l="l" t="t" r="r" b="b"/>
            <a:pathLst>
              <a:path h="3364865">
                <a:moveTo>
                  <a:pt x="0" y="0"/>
                </a:moveTo>
                <a:lnTo>
                  <a:pt x="0" y="336447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27392" y="2234208"/>
            <a:ext cx="0" cy="3364865"/>
          </a:xfrm>
          <a:custGeom>
            <a:avLst/>
            <a:gdLst/>
            <a:ahLst/>
            <a:cxnLst/>
            <a:rect l="l" t="t" r="r" b="b"/>
            <a:pathLst>
              <a:path h="3364865">
                <a:moveTo>
                  <a:pt x="0" y="0"/>
                </a:moveTo>
                <a:lnTo>
                  <a:pt x="0" y="336447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0320" y="223738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0320" y="5595504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4635" y="2226242"/>
            <a:ext cx="3654425" cy="25863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250698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print('i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값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(i,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sum))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15416" y="2218994"/>
          <a:ext cx="3594735" cy="3374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40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186">
                <a:tc>
                  <a:txBody>
                    <a:bodyPr/>
                    <a:lstStyle/>
                    <a:p>
                      <a:pPr marL="144145" marR="1537335" indent="-63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3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6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4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15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21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28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36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45  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6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값</a:t>
                      </a:r>
                      <a:r>
                        <a:rPr sz="16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55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50320" y="1933955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0726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예제</a:t>
            </a:r>
            <a:r>
              <a:rPr spc="-370" dirty="0"/>
              <a:t> </a:t>
            </a:r>
            <a:r>
              <a:rPr spc="-210" dirty="0">
                <a:latin typeface="Arial"/>
                <a:cs typeface="Arial"/>
              </a:rPr>
              <a:t>4-10</a:t>
            </a:r>
            <a:r>
              <a:rPr spc="-210" dirty="0"/>
              <a:t>의</a:t>
            </a:r>
            <a:r>
              <a:rPr spc="-360" dirty="0"/>
              <a:t> </a:t>
            </a:r>
            <a:r>
              <a:rPr spc="-25" dirty="0"/>
              <a:t>변수</a:t>
            </a:r>
            <a:r>
              <a:rPr spc="-370" dirty="0"/>
              <a:t> </a:t>
            </a:r>
            <a:r>
              <a:rPr spc="-25" dirty="0"/>
              <a:t>값의</a:t>
            </a:r>
            <a:r>
              <a:rPr spc="-370" dirty="0"/>
              <a:t> </a:t>
            </a:r>
            <a:r>
              <a:rPr spc="-50" dirty="0"/>
              <a:t>변화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2220" y="1862327"/>
            <a:ext cx="6658356" cy="4146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419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배수의</a:t>
            </a:r>
            <a:r>
              <a:rPr spc="-415" dirty="0"/>
              <a:t> </a:t>
            </a:r>
            <a:r>
              <a:rPr spc="-140" dirty="0"/>
              <a:t>합계</a:t>
            </a:r>
            <a:r>
              <a:rPr spc="-140" dirty="0">
                <a:latin typeface="Arial"/>
                <a:cs typeface="Arial"/>
              </a:rPr>
              <a:t>(while</a:t>
            </a:r>
            <a:r>
              <a:rPr spc="-140" dirty="0"/>
              <a:t>문</a:t>
            </a:r>
            <a:r>
              <a:rPr spc="-140" dirty="0">
                <a:latin typeface="Arial"/>
                <a:cs typeface="Arial"/>
              </a:rPr>
              <a:t>)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56995" y="1962023"/>
            <a:ext cx="177165" cy="4205605"/>
          </a:xfrm>
          <a:custGeom>
            <a:avLst/>
            <a:gdLst/>
            <a:ahLst/>
            <a:cxnLst/>
            <a:rect l="l" t="t" r="r" b="b"/>
            <a:pathLst>
              <a:path w="177165" h="4205605">
                <a:moveTo>
                  <a:pt x="0" y="0"/>
                </a:moveTo>
                <a:lnTo>
                  <a:pt x="177076" y="0"/>
                </a:lnTo>
                <a:lnTo>
                  <a:pt x="177076" y="4204982"/>
                </a:lnTo>
                <a:lnTo>
                  <a:pt x="0" y="42049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34071" y="1962023"/>
            <a:ext cx="3850004" cy="4205605"/>
          </a:xfrm>
          <a:custGeom>
            <a:avLst/>
            <a:gdLst/>
            <a:ahLst/>
            <a:cxnLst/>
            <a:rect l="l" t="t" r="r" b="b"/>
            <a:pathLst>
              <a:path w="3850004" h="4205605">
                <a:moveTo>
                  <a:pt x="0" y="0"/>
                </a:moveTo>
                <a:lnTo>
                  <a:pt x="3849700" y="0"/>
                </a:lnTo>
                <a:lnTo>
                  <a:pt x="3849700" y="4204982"/>
                </a:lnTo>
                <a:lnTo>
                  <a:pt x="0" y="42049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6997" y="1958846"/>
            <a:ext cx="0" cy="4211955"/>
          </a:xfrm>
          <a:custGeom>
            <a:avLst/>
            <a:gdLst/>
            <a:ahLst/>
            <a:cxnLst/>
            <a:rect l="l" t="t" r="r" b="b"/>
            <a:pathLst>
              <a:path h="4211955">
                <a:moveTo>
                  <a:pt x="0" y="0"/>
                </a:moveTo>
                <a:lnTo>
                  <a:pt x="0" y="421133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3776" y="1958846"/>
            <a:ext cx="0" cy="4211955"/>
          </a:xfrm>
          <a:custGeom>
            <a:avLst/>
            <a:gdLst/>
            <a:ahLst/>
            <a:cxnLst/>
            <a:rect l="l" t="t" r="r" b="b"/>
            <a:pathLst>
              <a:path h="4211955">
                <a:moveTo>
                  <a:pt x="0" y="0"/>
                </a:moveTo>
                <a:lnTo>
                  <a:pt x="0" y="421133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3822" y="1962021"/>
            <a:ext cx="4033520" cy="0"/>
          </a:xfrm>
          <a:custGeom>
            <a:avLst/>
            <a:gdLst/>
            <a:ahLst/>
            <a:cxnLst/>
            <a:rect l="l" t="t" r="r" b="b"/>
            <a:pathLst>
              <a:path w="4033520">
                <a:moveTo>
                  <a:pt x="0" y="0"/>
                </a:moveTo>
                <a:lnTo>
                  <a:pt x="403312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3822" y="6167003"/>
            <a:ext cx="4033520" cy="0"/>
          </a:xfrm>
          <a:custGeom>
            <a:avLst/>
            <a:gdLst/>
            <a:ahLst/>
            <a:cxnLst/>
            <a:rect l="l" t="t" r="r" b="b"/>
            <a:pathLst>
              <a:path w="4033520">
                <a:moveTo>
                  <a:pt x="0" y="0"/>
                </a:moveTo>
                <a:lnTo>
                  <a:pt x="403312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2652" y="1950881"/>
            <a:ext cx="370903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445770" lvl="0" indent="-63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구하고자 하는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배수를 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05689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785" marR="245491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n2+1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i%n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78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685193" y="3576154"/>
          <a:ext cx="5375910" cy="1832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41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5879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1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첫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끝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1682114" indent="-6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합계를 구하고자 하는 배수를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5 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100~300</a:t>
                      </a:r>
                      <a:r>
                        <a:rPr sz="1400" spc="-55" dirty="0">
                          <a:latin typeface="Arial Unicode MS"/>
                          <a:cs typeface="Arial Unicode MS"/>
                        </a:rPr>
                        <a:t>까지의</a:t>
                      </a:r>
                      <a:r>
                        <a:rPr sz="1400" spc="-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중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배수의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8200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253822" y="1659635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ex4-11.py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67933" y="2000923"/>
            <a:ext cx="5382895" cy="1241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" rIns="0" bIns="0" rtlCol="0">
            <a:spAutoFit/>
          </a:bodyPr>
          <a:lstStyle/>
          <a:p>
            <a:pPr marL="231140" marR="113030" lvl="0" indent="0" algn="l" defTabSz="914400" rtl="0" eaLnBrk="1" fontAlgn="auto" latinLnBrk="1" hangingPunct="1">
              <a:lnSpc>
                <a:spcPct val="15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print('%d~%d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까지의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 중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배수의 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</a:t>
            </a:r>
            <a:r>
              <a:rPr kumimoji="0" sz="16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(n1,  n2,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n,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051" y="1748716"/>
            <a:ext cx="6572884" cy="41363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5055" algn="l"/>
                <a:tab pos="1711325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	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섭씨	화씨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41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1500" marR="27285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80845" algn="l"/>
                <a:tab pos="344106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9.0/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5.0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32.0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print('%8d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%8.1f'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_,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4780915" lvl="0" indent="22987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8084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9680" y="1742224"/>
          <a:ext cx="3749040" cy="288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675"/>
                        </a:lnSpc>
                        <a:spcBef>
                          <a:spcPts val="10"/>
                        </a:spcBef>
                        <a:tabLst>
                          <a:tab pos="737870" algn="l"/>
                        </a:tabLst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섭씨	화씨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1675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83515">
                        <a:lnSpc>
                          <a:spcPct val="100000"/>
                        </a:lnSpc>
                        <a:tabLst>
                          <a:tab pos="655320" algn="l"/>
                        </a:tabLst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-20	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-4.0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tabLst>
                          <a:tab pos="615950" algn="l"/>
                        </a:tabLst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-19	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-2.2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tabLst>
                          <a:tab pos="615950" algn="l"/>
                        </a:tabLst>
                      </a:pPr>
                      <a:r>
                        <a:rPr sz="1400" spc="-60" dirty="0">
                          <a:latin typeface="Arial"/>
                          <a:cs typeface="Arial"/>
                        </a:rPr>
                        <a:t>-18	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-0.4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...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tabLst>
                          <a:tab pos="602615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39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102.2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tabLst>
                          <a:tab pos="602615" algn="l"/>
                        </a:tabLst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40	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104.0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303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Q4-9. </a:t>
            </a:r>
            <a:r>
              <a:rPr spc="40" dirty="0"/>
              <a:t>섭씨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화씨</a:t>
            </a:r>
            <a:r>
              <a:rPr spc="-440" dirty="0"/>
              <a:t> </a:t>
            </a:r>
            <a:r>
              <a:rPr spc="-130" dirty="0"/>
              <a:t>환산표</a:t>
            </a:r>
            <a:r>
              <a:rPr spc="-130" dirty="0">
                <a:latin typeface="Arial"/>
                <a:cs typeface="Arial"/>
              </a:rPr>
              <a:t>(while</a:t>
            </a:r>
            <a:r>
              <a:rPr spc="-130" dirty="0"/>
              <a:t>문</a:t>
            </a:r>
            <a:r>
              <a:rPr spc="-13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051" y="1748716"/>
            <a:ext cx="6572884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508000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601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4017010" lvl="0" indent="-230504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20239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i,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704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31875" marR="4342765" lvl="0" indent="-27622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21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70660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➌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9680" y="1742224"/>
          <a:ext cx="3749040" cy="288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200 202 203 205 206 208 209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211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212 214 215 217 218 220 221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223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224 226 227 229 230 232 233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235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...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584 586 587 589 590 592 593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595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596 598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599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296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Q4-10.</a:t>
            </a:r>
            <a:r>
              <a:rPr spc="-350" dirty="0">
                <a:latin typeface="Arial"/>
                <a:cs typeface="Arial"/>
              </a:rPr>
              <a:t> </a:t>
            </a:r>
            <a:r>
              <a:rPr spc="-145" dirty="0">
                <a:latin typeface="Arial"/>
                <a:cs typeface="Arial"/>
              </a:rPr>
              <a:t>3</a:t>
            </a:r>
            <a:r>
              <a:rPr spc="-145" dirty="0"/>
              <a:t>의</a:t>
            </a:r>
            <a:r>
              <a:rPr spc="-350" dirty="0"/>
              <a:t> </a:t>
            </a:r>
            <a:r>
              <a:rPr spc="-35" dirty="0"/>
              <a:t>배수가</a:t>
            </a:r>
            <a:r>
              <a:rPr spc="-355" dirty="0"/>
              <a:t> </a:t>
            </a:r>
            <a:r>
              <a:rPr spc="-25" dirty="0"/>
              <a:t>아닌</a:t>
            </a:r>
            <a:r>
              <a:rPr spc="-360" dirty="0"/>
              <a:t> </a:t>
            </a:r>
            <a:r>
              <a:rPr dirty="0"/>
              <a:t>수</a:t>
            </a:r>
            <a:r>
              <a:rPr spc="-355" dirty="0"/>
              <a:t> </a:t>
            </a:r>
            <a:r>
              <a:rPr spc="-140" dirty="0"/>
              <a:t>출력</a:t>
            </a:r>
            <a:r>
              <a:rPr spc="-140" dirty="0">
                <a:latin typeface="Arial"/>
                <a:cs typeface="Arial"/>
              </a:rPr>
              <a:t>(while</a:t>
            </a:r>
            <a:r>
              <a:rPr spc="-140" dirty="0"/>
              <a:t>문</a:t>
            </a:r>
            <a:r>
              <a:rPr spc="-140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8" y="132826"/>
            <a:ext cx="496456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ERP(Enterprise Resource Planning)</a:t>
            </a:r>
          </a:p>
        </p:txBody>
      </p:sp>
      <p:pic>
        <p:nvPicPr>
          <p:cNvPr id="16386" name="Picture 2" descr="ERP에 대한 이미지 검색결과">
            <a:extLst>
              <a:ext uri="{FF2B5EF4-FFF2-40B4-BE49-F238E27FC236}">
                <a16:creationId xmlns:a16="http://schemas.microsoft.com/office/drawing/2014/main" id="{C2B1A0A9-3F9A-495A-B5B9-8196C3D7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499" y="1568437"/>
            <a:ext cx="3227363" cy="32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9A80CF-237C-40C6-89B9-210479D8A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238" y="3717022"/>
            <a:ext cx="4831969" cy="30647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5FEAA7-F58D-4EC9-889A-53598BA4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364" y="4758930"/>
            <a:ext cx="4033637" cy="20990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EEB2FE-FEE2-46D1-8212-8A882B6F9C85}"/>
              </a:ext>
            </a:extLst>
          </p:cNvPr>
          <p:cNvSpPr/>
          <p:nvPr/>
        </p:nvSpPr>
        <p:spPr>
          <a:xfrm>
            <a:off x="1770236" y="735216"/>
            <a:ext cx="8612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"ERP"</a:t>
            </a:r>
            <a:r>
              <a:rPr lang="ko-KR" altLang="en-US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는 전사적 자원 관리로 조직에서 </a:t>
            </a:r>
            <a:r>
              <a:rPr lang="ko-KR" altLang="en-US" dirty="0">
                <a:solidFill>
                  <a:srgbClr val="BC6C37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hlinkClick r:id="rId5"/>
              </a:rPr>
              <a:t>회계</a:t>
            </a:r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BC6C37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hlinkClick r:id="rId6"/>
              </a:rPr>
              <a:t>조달</a:t>
            </a:r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BC6C37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hlinkClick r:id="rId7"/>
              </a:rPr>
              <a:t>프로젝트 관리</a:t>
            </a:r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BC6C37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hlinkClick r:id="rId8"/>
              </a:rPr>
              <a:t>위험 관리 및 규정 준수</a:t>
            </a:r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</a:p>
          <a:p>
            <a:pPr defTabSz="457200" latinLnBrk="0"/>
            <a:r>
              <a:rPr lang="ko-KR" altLang="en-US" dirty="0">
                <a:solidFill>
                  <a:srgbClr val="BC6C37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  <a:hlinkClick r:id="rId9"/>
              </a:rPr>
              <a:t>공급망 운영</a:t>
            </a:r>
            <a:r>
              <a:rPr lang="ko-KR" altLang="en-US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과 같은 일상적인 비즈니스 활동을 관리하기 위해 사용하는 소프트웨어 제품군입니다</a:t>
            </a:r>
            <a:r>
              <a:rPr lang="en-US" altLang="ko-KR" dirty="0">
                <a:solidFill>
                  <a:srgbClr val="100F0E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 </a:t>
            </a:r>
            <a:endParaRPr lang="ko-KR" altLang="en-US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pic>
        <p:nvPicPr>
          <p:cNvPr id="16388" name="Picture 4" descr="ERP에 대한 이미지 검색결과">
            <a:extLst>
              <a:ext uri="{FF2B5EF4-FFF2-40B4-BE49-F238E27FC236}">
                <a16:creationId xmlns:a16="http://schemas.microsoft.com/office/drawing/2014/main" id="{912792EE-3FF8-4771-919C-842A287A2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77722"/>
            <a:ext cx="3810000" cy="214312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0513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45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영어</a:t>
            </a:r>
            <a:r>
              <a:rPr spc="-385" dirty="0"/>
              <a:t> </a:t>
            </a:r>
            <a:r>
              <a:rPr spc="-35" dirty="0"/>
              <a:t>모음과</a:t>
            </a:r>
            <a:r>
              <a:rPr spc="-380" dirty="0"/>
              <a:t> </a:t>
            </a:r>
            <a:r>
              <a:rPr spc="-25" dirty="0"/>
              <a:t>개수</a:t>
            </a:r>
            <a:r>
              <a:rPr spc="-38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3822" y="1959864"/>
            <a:ext cx="5083175" cy="4210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" rIns="0" bIns="0" rtlCol="0">
            <a:spAutoFit/>
          </a:bodyPr>
          <a:lstStyle/>
          <a:p>
            <a:pPr marL="294640" marR="1637030" lvl="0" indent="-635" algn="l" defTabSz="914400" rtl="0" eaLnBrk="1" fontAlgn="auto" latinLnBrk="1" hangingPunct="1">
              <a:lnSpc>
                <a:spcPct val="15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문장을 입력하세요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:')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464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4640" marR="292481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모음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'')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len(s)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942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 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'E'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63575" marR="32702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'o'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'O'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\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'u'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'U')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63575" marR="299466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print(s[i],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7942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656743" y="3576154"/>
          <a:ext cx="4575810" cy="1832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41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5879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31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문장을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:We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champion.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모음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e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e e 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모음의 개수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53822" y="1659635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ex4-12.py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39483" y="2000923"/>
            <a:ext cx="4601845" cy="1241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3189" rIns="0" bIns="0" rtlCol="0">
            <a:spAutoFit/>
          </a:bodyPr>
          <a:lstStyle/>
          <a:p>
            <a:pPr marL="276860" marR="0" lvl="0" indent="0" algn="l" defTabSz="914400" rtl="0" eaLnBrk="1" fontAlgn="auto" latinLnBrk="1" hangingPunct="1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print('\n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모음의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0051" y="1748716"/>
            <a:ext cx="6572884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41630" marR="256984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 주세요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len(sentence)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163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31620" algn="l"/>
              </a:tabLst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408876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34514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'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print('-',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15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25780" marR="3220085" lvl="0" indent="22987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3645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sentence[i],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99680" y="1742224"/>
          <a:ext cx="3749040" cy="288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76">
                <a:tc>
                  <a:txBody>
                    <a:bodyPr/>
                    <a:lstStyle/>
                    <a:p>
                      <a:pPr marL="144145" marR="16954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문장을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주세요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쥐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구멍에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볕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들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날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있  </a:t>
                      </a:r>
                      <a:r>
                        <a:rPr sz="1400" spc="-20" dirty="0">
                          <a:latin typeface="Arial Unicode MS"/>
                          <a:cs typeface="Arial Unicode MS"/>
                        </a:rPr>
                        <a:t>다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다있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날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들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볕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에멍구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쥐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333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Q4-11. </a:t>
            </a:r>
            <a:r>
              <a:rPr spc="-25" dirty="0"/>
              <a:t>문장 </a:t>
            </a:r>
            <a:r>
              <a:rPr spc="-40" dirty="0"/>
              <a:t>역순으로</a:t>
            </a:r>
            <a:r>
              <a:rPr spc="-760" dirty="0"/>
              <a:t> </a:t>
            </a:r>
            <a:r>
              <a:rPr spc="-125" dirty="0"/>
              <a:t>출력하기</a:t>
            </a:r>
            <a:r>
              <a:rPr spc="-125" dirty="0">
                <a:latin typeface="Arial"/>
                <a:cs typeface="Arial"/>
              </a:rPr>
              <a:t>(while</a:t>
            </a:r>
            <a:r>
              <a:rPr spc="-125" dirty="0"/>
              <a:t>문</a:t>
            </a:r>
            <a:r>
              <a:rPr spc="-125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979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latin typeface="Arial"/>
                <a:cs typeface="Arial"/>
              </a:rPr>
              <a:t>b</a:t>
            </a:r>
            <a:r>
              <a:rPr spc="-65" dirty="0">
                <a:latin typeface="Arial"/>
                <a:cs typeface="Arial"/>
              </a:rPr>
              <a:t>r</a:t>
            </a:r>
            <a:r>
              <a:rPr spc="-400" dirty="0">
                <a:latin typeface="Arial"/>
                <a:cs typeface="Arial"/>
              </a:rPr>
              <a:t>e</a:t>
            </a:r>
            <a:r>
              <a:rPr spc="-409" dirty="0">
                <a:latin typeface="Arial"/>
                <a:cs typeface="Arial"/>
              </a:rPr>
              <a:t>a</a:t>
            </a:r>
            <a:r>
              <a:rPr spc="-340" dirty="0">
                <a:latin typeface="Arial"/>
                <a:cs typeface="Arial"/>
              </a:rPr>
              <a:t>k</a:t>
            </a:r>
            <a:r>
              <a:rPr dirty="0"/>
              <a:t>문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72678" y="2341295"/>
            <a:ext cx="223520" cy="3285490"/>
          </a:xfrm>
          <a:custGeom>
            <a:avLst/>
            <a:gdLst/>
            <a:ahLst/>
            <a:cxnLst/>
            <a:rect l="l" t="t" r="r" b="b"/>
            <a:pathLst>
              <a:path w="223519" h="3285490">
                <a:moveTo>
                  <a:pt x="0" y="0"/>
                </a:moveTo>
                <a:lnTo>
                  <a:pt x="223227" y="0"/>
                </a:lnTo>
                <a:lnTo>
                  <a:pt x="223227" y="3285388"/>
                </a:lnTo>
                <a:lnTo>
                  <a:pt x="0" y="32853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5905" y="2341295"/>
            <a:ext cx="4853305" cy="3285490"/>
          </a:xfrm>
          <a:custGeom>
            <a:avLst/>
            <a:gdLst/>
            <a:ahLst/>
            <a:cxnLst/>
            <a:rect l="l" t="t" r="r" b="b"/>
            <a:pathLst>
              <a:path w="4853305" h="3285490">
                <a:moveTo>
                  <a:pt x="0" y="0"/>
                </a:moveTo>
                <a:lnTo>
                  <a:pt x="4853038" y="0"/>
                </a:lnTo>
                <a:lnTo>
                  <a:pt x="4853038" y="3285388"/>
                </a:lnTo>
                <a:lnTo>
                  <a:pt x="0" y="32853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2683" y="2338114"/>
            <a:ext cx="0" cy="3291840"/>
          </a:xfrm>
          <a:custGeom>
            <a:avLst/>
            <a:gdLst/>
            <a:ahLst/>
            <a:cxnLst/>
            <a:rect l="l" t="t" r="r" b="b"/>
            <a:pathLst>
              <a:path h="3291840">
                <a:moveTo>
                  <a:pt x="0" y="0"/>
                </a:moveTo>
                <a:lnTo>
                  <a:pt x="0" y="329173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8944" y="2338114"/>
            <a:ext cx="0" cy="3291840"/>
          </a:xfrm>
          <a:custGeom>
            <a:avLst/>
            <a:gdLst/>
            <a:ahLst/>
            <a:cxnLst/>
            <a:rect l="l" t="t" r="r" b="b"/>
            <a:pathLst>
              <a:path h="3291840">
                <a:moveTo>
                  <a:pt x="0" y="0"/>
                </a:moveTo>
                <a:lnTo>
                  <a:pt x="0" y="329173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9508" y="2341289"/>
            <a:ext cx="5083175" cy="0"/>
          </a:xfrm>
          <a:custGeom>
            <a:avLst/>
            <a:gdLst/>
            <a:ahLst/>
            <a:cxnLst/>
            <a:rect l="l" t="t" r="r" b="b"/>
            <a:pathLst>
              <a:path w="5083175">
                <a:moveTo>
                  <a:pt x="0" y="0"/>
                </a:moveTo>
                <a:lnTo>
                  <a:pt x="508261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69508" y="5626676"/>
            <a:ext cx="5083175" cy="0"/>
          </a:xfrm>
          <a:custGeom>
            <a:avLst/>
            <a:gdLst/>
            <a:ahLst/>
            <a:cxnLst/>
            <a:rect l="l" t="t" r="r" b="b"/>
            <a:pathLst>
              <a:path w="5083175">
                <a:moveTo>
                  <a:pt x="0" y="0"/>
                </a:moveTo>
                <a:lnTo>
                  <a:pt x="508261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64488" y="2330149"/>
            <a:ext cx="1888489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1001)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print(i)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894715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break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545171" y="2339301"/>
          <a:ext cx="2310765" cy="330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53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350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29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069508" y="2037588"/>
            <a:ext cx="144970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ex4-12.py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5" dirty="0"/>
              <a:t> </a:t>
            </a:r>
            <a:r>
              <a:rPr spc="-180" dirty="0"/>
              <a:t>05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61089" y="2901138"/>
            <a:ext cx="181800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리스트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 생성과</a:t>
            </a:r>
            <a:r>
              <a:rPr spc="-755" dirty="0"/>
              <a:t> </a:t>
            </a:r>
            <a:r>
              <a:rPr spc="-50" dirty="0"/>
              <a:t>추출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7515" y="2271648"/>
            <a:ext cx="162560" cy="3032760"/>
          </a:xfrm>
          <a:custGeom>
            <a:avLst/>
            <a:gdLst/>
            <a:ahLst/>
            <a:cxnLst/>
            <a:rect l="l" t="t" r="r" b="b"/>
            <a:pathLst>
              <a:path w="162559" h="3032760">
                <a:moveTo>
                  <a:pt x="0" y="0"/>
                </a:moveTo>
                <a:lnTo>
                  <a:pt x="162559" y="0"/>
                </a:lnTo>
                <a:lnTo>
                  <a:pt x="162559" y="3032239"/>
                </a:lnTo>
                <a:lnTo>
                  <a:pt x="0" y="3032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0075" y="2271648"/>
            <a:ext cx="3295015" cy="3032760"/>
          </a:xfrm>
          <a:custGeom>
            <a:avLst/>
            <a:gdLst/>
            <a:ahLst/>
            <a:cxnLst/>
            <a:rect l="l" t="t" r="r" b="b"/>
            <a:pathLst>
              <a:path w="3295015" h="3032760">
                <a:moveTo>
                  <a:pt x="0" y="0"/>
                </a:moveTo>
                <a:lnTo>
                  <a:pt x="3294430" y="0"/>
                </a:lnTo>
                <a:lnTo>
                  <a:pt x="3294430" y="3032239"/>
                </a:lnTo>
                <a:lnTo>
                  <a:pt x="0" y="30322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7515" y="2268479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58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64505" y="2268479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58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4340" y="2271654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4340" y="5303888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8655" y="2260513"/>
            <a:ext cx="3131185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fruits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사과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오렌지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딸기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포도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감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키위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멜론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수박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[5,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10.2,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탁구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True,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[4,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5,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6]]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list(range(1,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10,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8655" y="4089606"/>
            <a:ext cx="12611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print(fruits)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print(list1)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525143" y="2268994"/>
          <a:ext cx="3698875" cy="3083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7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87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6949">
                <a:tc>
                  <a:txBody>
                    <a:bodyPr/>
                    <a:lstStyle/>
                    <a:p>
                      <a:pPr marL="144145" marR="16065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사과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딸기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포도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감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키위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0" dirty="0">
                          <a:latin typeface="Arial Unicode MS"/>
                          <a:cs typeface="Arial Unicode MS"/>
                        </a:rPr>
                        <a:t>멜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론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수박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5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[5,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10.2,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탁구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True,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[4,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5,</a:t>
                      </a:r>
                      <a:r>
                        <a:rPr sz="1400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6]]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5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[1,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3, 5, 7,</a:t>
                      </a:r>
                      <a:r>
                        <a:rPr sz="1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9]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사과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 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딸기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포도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딸기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포도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감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키위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멜론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수박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수박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감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키위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키위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멜론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latin typeface="Arial Unicode MS"/>
                          <a:cs typeface="Arial Unicode MS"/>
                        </a:rPr>
                        <a:t>수박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304340" y="1969007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97771" y="2265813"/>
            <a:ext cx="2244725" cy="305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33679" marR="53911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print(fruits[0])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print(fruits[1:4])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print(fruits[2:])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print(fruits[-1])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ts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print(fruits[-3:])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 </a:t>
            </a:r>
            <a:r>
              <a:rPr spc="-25" dirty="0"/>
              <a:t>요소</a:t>
            </a:r>
            <a:r>
              <a:rPr spc="-755" dirty="0"/>
              <a:t> </a:t>
            </a:r>
            <a:r>
              <a:rPr spc="-50" dirty="0"/>
              <a:t>추가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9662" y="2346515"/>
            <a:ext cx="162560" cy="2667000"/>
          </a:xfrm>
          <a:custGeom>
            <a:avLst/>
            <a:gdLst/>
            <a:ahLst/>
            <a:cxnLst/>
            <a:rect l="l" t="t" r="r" b="b"/>
            <a:pathLst>
              <a:path w="162559" h="2667000">
                <a:moveTo>
                  <a:pt x="0" y="0"/>
                </a:moveTo>
                <a:lnTo>
                  <a:pt x="162559" y="0"/>
                </a:lnTo>
                <a:lnTo>
                  <a:pt x="162559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72222" y="2346515"/>
            <a:ext cx="3295015" cy="2667000"/>
          </a:xfrm>
          <a:custGeom>
            <a:avLst/>
            <a:gdLst/>
            <a:ahLst/>
            <a:cxnLst/>
            <a:rect l="l" t="t" r="r" b="b"/>
            <a:pathLst>
              <a:path w="3295015" h="2667000">
                <a:moveTo>
                  <a:pt x="0" y="0"/>
                </a:moveTo>
                <a:lnTo>
                  <a:pt x="3294430" y="0"/>
                </a:lnTo>
                <a:lnTo>
                  <a:pt x="3294430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9663" y="2343341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66653" y="2343340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6490" y="2346515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6490" y="5012989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0803" y="2335376"/>
            <a:ext cx="19983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['red',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'green',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'blue']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a.append('yellow')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0803" y="3798609"/>
            <a:ext cx="14732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a.insert(1,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'black')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327290" y="2343848"/>
          <a:ext cx="4014470" cy="2735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79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683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149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['red',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'green',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'blue',</a:t>
                      </a:r>
                      <a:r>
                        <a:rPr sz="18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'yellow']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['red',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'black', 'green',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'blue',</a:t>
                      </a:r>
                      <a:r>
                        <a:rPr sz="18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'yellow']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4540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['red',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'black', 'green',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'blue',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'yellow', 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'purple',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'white']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['red',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'black', 'green',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'blue',</a:t>
                      </a:r>
                      <a:r>
                        <a:rPr sz="18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'yellow',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'purple',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'white',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'purple',</a:t>
                      </a:r>
                      <a:r>
                        <a:rPr sz="18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'white']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99919" y="2340674"/>
            <a:ext cx="2244725" cy="2694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33679" marR="30035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['purple',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'white']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a.extend(b)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132524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5"/>
            <a:ext cx="6681528" cy="570466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61302"/>
            <a:ext cx="655870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리스트를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/>
              <a:t>list_a</a:t>
            </a:r>
            <a:r>
              <a:rPr lang="en-US" altLang="ko-KR" dirty="0"/>
              <a:t> = [1, 2, 3]</a:t>
            </a:r>
          </a:p>
          <a:p>
            <a:r>
              <a:rPr lang="en-US" altLang="ko-KR" dirty="0" err="1"/>
              <a:t>list_b</a:t>
            </a:r>
            <a:r>
              <a:rPr lang="en-US" altLang="ko-KR" dirty="0"/>
              <a:t> = [4, 5, 6]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print("# </a:t>
            </a:r>
            <a:r>
              <a:rPr lang="ko-KR" altLang="en-US" dirty="0"/>
              <a:t>리스트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print("</a:t>
            </a:r>
            <a:r>
              <a:rPr lang="en-US" altLang="ko-KR" dirty="0" err="1"/>
              <a:t>list_a</a:t>
            </a:r>
            <a:r>
              <a:rPr lang="en-US" altLang="ko-KR" dirty="0"/>
              <a:t> = ", </a:t>
            </a:r>
            <a:r>
              <a:rPr lang="en-US" altLang="ko-KR" dirty="0" err="1"/>
              <a:t>list_a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print("</a:t>
            </a:r>
            <a:r>
              <a:rPr lang="en-US" altLang="ko-KR" dirty="0" err="1"/>
              <a:t>list_b</a:t>
            </a:r>
            <a:r>
              <a:rPr lang="en-US" altLang="ko-KR" dirty="0"/>
              <a:t> = ", </a:t>
            </a:r>
            <a:r>
              <a:rPr lang="en-US" altLang="ko-KR" dirty="0" err="1"/>
              <a:t>list_b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기본 연산자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리스트 기본 연산자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print("</a:t>
            </a:r>
            <a:r>
              <a:rPr lang="en-US" altLang="ko-KR" dirty="0" err="1"/>
              <a:t>list_a</a:t>
            </a:r>
            <a:r>
              <a:rPr lang="en-US" altLang="ko-KR" dirty="0"/>
              <a:t> + </a:t>
            </a:r>
            <a:r>
              <a:rPr lang="en-US" altLang="ko-KR" dirty="0" err="1"/>
              <a:t>list_b</a:t>
            </a:r>
            <a:r>
              <a:rPr lang="en-US" altLang="ko-KR" dirty="0"/>
              <a:t> =", </a:t>
            </a:r>
            <a:r>
              <a:rPr lang="en-US" altLang="ko-KR" dirty="0" err="1"/>
              <a:t>list_a</a:t>
            </a:r>
            <a:r>
              <a:rPr lang="en-US" altLang="ko-KR" dirty="0"/>
              <a:t> + </a:t>
            </a:r>
            <a:r>
              <a:rPr lang="en-US" altLang="ko-KR" dirty="0" err="1"/>
              <a:t>list_b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print("</a:t>
            </a:r>
            <a:r>
              <a:rPr lang="en-US" altLang="ko-KR" dirty="0" err="1"/>
              <a:t>list_a</a:t>
            </a:r>
            <a:r>
              <a:rPr lang="en-US" altLang="ko-KR" dirty="0"/>
              <a:t> * 3 =", </a:t>
            </a:r>
            <a:r>
              <a:rPr lang="en-US" altLang="ko-KR" dirty="0" err="1"/>
              <a:t>list_a</a:t>
            </a:r>
            <a:r>
              <a:rPr lang="en-US" altLang="ko-KR" dirty="0"/>
              <a:t> * 3)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함수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길이 구하기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print("</a:t>
            </a:r>
            <a:r>
              <a:rPr lang="en-US" altLang="ko-KR" dirty="0" err="1"/>
              <a:t>len</a:t>
            </a:r>
            <a:r>
              <a:rPr lang="en-US" altLang="ko-KR" dirty="0"/>
              <a:t>(</a:t>
            </a:r>
            <a:r>
              <a:rPr lang="en-US" altLang="ko-KR" dirty="0" err="1"/>
              <a:t>list_a</a:t>
            </a:r>
            <a:r>
              <a:rPr lang="en-US" altLang="ko-KR" dirty="0"/>
              <a:t>) = ", </a:t>
            </a:r>
            <a:r>
              <a:rPr lang="en-US" altLang="ko-KR" dirty="0" err="1"/>
              <a:t>len</a:t>
            </a:r>
            <a:r>
              <a:rPr lang="en-US" altLang="ko-KR" dirty="0"/>
              <a:t>(</a:t>
            </a:r>
            <a:r>
              <a:rPr lang="en-US" altLang="ko-KR" dirty="0" err="1"/>
              <a:t>list_a</a:t>
            </a:r>
            <a:r>
              <a:rPr lang="en-US" altLang="ko-KR" dirty="0"/>
              <a:t>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연산자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17414"/>
              </p:ext>
            </p:extLst>
          </p:nvPr>
        </p:nvGraphicFramePr>
        <p:xfrm>
          <a:off x="7004885" y="1633360"/>
          <a:ext cx="5019675" cy="40800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=  [1, 2, 3]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list_b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=  [4, 5, 6]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 기본 연산자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+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list_b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= [1, 2, 3, 4, 5, 6]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 * 3 = [1, 2, 3, 1, 2, 3, 1, 2, 3]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길이 구하기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len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(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 =  3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0414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11522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1145486"/>
            <a:ext cx="6558701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리스트를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 err="1"/>
              <a:t>list_a</a:t>
            </a:r>
            <a:r>
              <a:rPr lang="en-US" altLang="ko-KR" dirty="0"/>
              <a:t> = [1, 2, 3]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리스트 뒤에 요소 추가하기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리스트 뒤에 요소 추가하기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list_a.append</a:t>
            </a:r>
            <a:r>
              <a:rPr lang="en-US" altLang="ko-KR" dirty="0"/>
              <a:t>(4)</a:t>
            </a:r>
          </a:p>
          <a:p>
            <a:r>
              <a:rPr lang="en-US" altLang="ko-KR" dirty="0" err="1"/>
              <a:t>list_a.append</a:t>
            </a:r>
            <a:r>
              <a:rPr lang="en-US" altLang="ko-KR" dirty="0"/>
              <a:t>(5)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list_a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리스트 중간에 요소 추가하기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리스트 중간에 요소 추가하기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list_a.insert</a:t>
            </a:r>
            <a:r>
              <a:rPr lang="en-US" altLang="ko-KR" dirty="0"/>
              <a:t>(0, 10)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list_a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요소추가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813671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 뒤에 요소 추가하기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[1, 2, 3, 4, 5]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 중간에 요소 추가하기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[10, 1, 2, 3, 4, 5]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80457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 </a:t>
            </a:r>
            <a:r>
              <a:rPr spc="-25" dirty="0"/>
              <a:t>요소</a:t>
            </a:r>
            <a:r>
              <a:rPr spc="-755" dirty="0"/>
              <a:t> </a:t>
            </a:r>
            <a:r>
              <a:rPr spc="-50" dirty="0"/>
              <a:t>삭제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162560" cy="2667000"/>
          </a:xfrm>
          <a:custGeom>
            <a:avLst/>
            <a:gdLst/>
            <a:ahLst/>
            <a:cxnLst/>
            <a:rect l="l" t="t" r="r" b="b"/>
            <a:pathLst>
              <a:path w="162559" h="2667000">
                <a:moveTo>
                  <a:pt x="0" y="0"/>
                </a:moveTo>
                <a:lnTo>
                  <a:pt x="162559" y="0"/>
                </a:lnTo>
                <a:lnTo>
                  <a:pt x="162559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2222" y="2346515"/>
            <a:ext cx="3295015" cy="2667000"/>
          </a:xfrm>
          <a:custGeom>
            <a:avLst/>
            <a:gdLst/>
            <a:ahLst/>
            <a:cxnLst/>
            <a:rect l="l" t="t" r="r" b="b"/>
            <a:pathLst>
              <a:path w="3295015" h="2667000">
                <a:moveTo>
                  <a:pt x="0" y="0"/>
                </a:moveTo>
                <a:lnTo>
                  <a:pt x="3294430" y="0"/>
                </a:lnTo>
                <a:lnTo>
                  <a:pt x="3294430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6653" y="2343340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5012989"/>
            <a:ext cx="3463925" cy="0"/>
          </a:xfrm>
          <a:custGeom>
            <a:avLst/>
            <a:gdLst/>
            <a:ahLst/>
            <a:cxnLst/>
            <a:rect l="l" t="t" r="r" b="b"/>
            <a:pathLst>
              <a:path w="3463925">
                <a:moveTo>
                  <a:pt x="0" y="0"/>
                </a:moveTo>
                <a:lnTo>
                  <a:pt x="346334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0803" y="2335376"/>
            <a:ext cx="3046730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20, 30, 40, 50, 60, 70, 80,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3515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a.index(30)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0803" y="4164468"/>
            <a:ext cx="2378710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5675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a.pop(x)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a[x]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와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동일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327290" y="2343848"/>
          <a:ext cx="4014470" cy="271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635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290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[10,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20, 40, 50, 60, 70, 80, 90,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100]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984885">
                        <a:lnSpc>
                          <a:spcPct val="100000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[10,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20, 40, 50, 60, 70, 80,</a:t>
                      </a:r>
                      <a:r>
                        <a:rPr sz="18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100]  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[]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9919" y="2340674"/>
            <a:ext cx="2244725" cy="26949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33679" marR="899794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132969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11522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1145486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 err="1"/>
              <a:t>list_a</a:t>
            </a:r>
            <a:r>
              <a:rPr lang="en-US" altLang="ko-KR" dirty="0"/>
              <a:t> = [0, 1, 2, 3, 4, 5]</a:t>
            </a:r>
          </a:p>
          <a:p>
            <a:r>
              <a:rPr lang="en-US" altLang="ko-KR" dirty="0"/>
              <a:t>print("# </a:t>
            </a:r>
            <a:r>
              <a:rPr lang="ko-KR" altLang="en-US" dirty="0"/>
              <a:t>리스트의 요소 하나 제거하기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제거 방법</a:t>
            </a:r>
            <a:r>
              <a:rPr lang="en-US" altLang="ko-KR" dirty="0"/>
              <a:t>[1] – del</a:t>
            </a:r>
          </a:p>
          <a:p>
            <a:r>
              <a:rPr lang="en-US" altLang="ko-KR" dirty="0"/>
              <a:t>del </a:t>
            </a:r>
            <a:r>
              <a:rPr lang="en-US" altLang="ko-KR" dirty="0" err="1"/>
              <a:t>list_a</a:t>
            </a:r>
            <a:r>
              <a:rPr lang="en-US" altLang="ko-KR" dirty="0"/>
              <a:t>[1]</a:t>
            </a:r>
          </a:p>
          <a:p>
            <a:r>
              <a:rPr lang="en-US" altLang="ko-KR" dirty="0"/>
              <a:t>print("del </a:t>
            </a:r>
            <a:r>
              <a:rPr lang="en-US" altLang="ko-KR" dirty="0" err="1"/>
              <a:t>list_a</a:t>
            </a:r>
            <a:r>
              <a:rPr lang="en-US" altLang="ko-KR" dirty="0"/>
              <a:t>[1]:", </a:t>
            </a:r>
            <a:r>
              <a:rPr lang="en-US" altLang="ko-KR" dirty="0" err="1"/>
              <a:t>list_a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제거 방법</a:t>
            </a:r>
            <a:r>
              <a:rPr lang="en-US" altLang="ko-KR" dirty="0"/>
              <a:t>[2] – pop()</a:t>
            </a:r>
          </a:p>
          <a:p>
            <a:r>
              <a:rPr lang="en-US" altLang="ko-KR" dirty="0" err="1"/>
              <a:t>list_a.pop</a:t>
            </a:r>
            <a:r>
              <a:rPr lang="en-US" altLang="ko-KR" dirty="0"/>
              <a:t>(2)</a:t>
            </a:r>
          </a:p>
          <a:p>
            <a:r>
              <a:rPr lang="en-US" altLang="ko-KR" dirty="0"/>
              <a:t>print("pop(2):", </a:t>
            </a:r>
            <a:r>
              <a:rPr lang="en-US" altLang="ko-KR" dirty="0" err="1"/>
              <a:t>list_a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연결과 추가의 차이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215917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리스트의 요소 하나 제거하기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del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[1]: [0, 2, 3, 4, 5]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pop(2): [0, 2, 4, 5]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33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54614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MES(Manufacturing Execution System)</a:t>
            </a:r>
          </a:p>
        </p:txBody>
      </p:sp>
      <p:pic>
        <p:nvPicPr>
          <p:cNvPr id="17410" name="Picture 2" descr="MES에 대한 이미지 검색결과">
            <a:extLst>
              <a:ext uri="{FF2B5EF4-FFF2-40B4-BE49-F238E27FC236}">
                <a16:creationId xmlns:a16="http://schemas.microsoft.com/office/drawing/2014/main" id="{71147209-220B-4707-8335-C60248C15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084" y="1018561"/>
            <a:ext cx="7606052" cy="432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1C40E18-8AC8-4B5D-9DFA-0908C1F07BE1}"/>
              </a:ext>
            </a:extLst>
          </p:cNvPr>
          <p:cNvSpPr/>
          <p:nvPr/>
        </p:nvSpPr>
        <p:spPr>
          <a:xfrm>
            <a:off x="2011632" y="548324"/>
            <a:ext cx="7606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MES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는 수주에서 완제품 출하에 이르는 생산활동을 최적화 할 수 있는 정보를 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51AA79-C65B-4913-8B72-132CCB4157F6}"/>
              </a:ext>
            </a:extLst>
          </p:cNvPr>
          <p:cNvSpPr/>
          <p:nvPr/>
        </p:nvSpPr>
        <p:spPr>
          <a:xfrm>
            <a:off x="2011632" y="5494068"/>
            <a:ext cx="821425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제품주문에 의한 착수에서 완성품의 품질검사까지 </a:t>
            </a:r>
            <a:r>
              <a:rPr lang="ko-KR" altLang="en-US" u="sng" dirty="0">
                <a:solidFill>
                  <a:srgbClr val="0075C8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 생산활동을 관리하는 시스템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</a:t>
            </a:r>
            <a:endParaRPr lang="en-US" altLang="ko-KR" dirty="0">
              <a:solidFill>
                <a:srgbClr val="000000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생산 현장의 각종 정보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즉 생산실적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작업자활동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설비가동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제품 품질정보 등을 실시간으로 수집하여 집계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분석</a:t>
            </a:r>
            <a:r>
              <a:rPr lang="en-US" altLang="ko-KR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모니터링 및 생산공정을 제어함으로써 고품질의 수익 지향적 생산체제를 갖추게 하는</a:t>
            </a:r>
            <a:r>
              <a:rPr lang="ko-KR" altLang="en-US" sz="1600" dirty="0">
                <a:solidFill>
                  <a:srgbClr val="0000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 </a:t>
            </a:r>
            <a:r>
              <a:rPr lang="ko-KR" altLang="en-US" sz="2000" dirty="0">
                <a:solidFill>
                  <a:srgbClr val="FF6600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통합 생산관리시스템</a:t>
            </a:r>
            <a:endParaRPr lang="ko-KR" altLang="en-US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26132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 </a:t>
            </a:r>
            <a:r>
              <a:rPr spc="-25" dirty="0"/>
              <a:t>요소</a:t>
            </a:r>
            <a:r>
              <a:rPr spc="-755" dirty="0"/>
              <a:t> </a:t>
            </a:r>
            <a:r>
              <a:rPr spc="-50" dirty="0"/>
              <a:t>카운트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273050" cy="2605405"/>
          </a:xfrm>
          <a:custGeom>
            <a:avLst/>
            <a:gdLst/>
            <a:ahLst/>
            <a:cxnLst/>
            <a:rect l="l" t="t" r="r" b="b"/>
            <a:pathLst>
              <a:path w="273050" h="2605404">
                <a:moveTo>
                  <a:pt x="0" y="0"/>
                </a:moveTo>
                <a:lnTo>
                  <a:pt x="272694" y="0"/>
                </a:lnTo>
                <a:lnTo>
                  <a:pt x="272694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2356" y="2346515"/>
            <a:ext cx="5527040" cy="2605405"/>
          </a:xfrm>
          <a:custGeom>
            <a:avLst/>
            <a:gdLst/>
            <a:ahLst/>
            <a:cxnLst/>
            <a:rect l="l" t="t" r="r" b="b"/>
            <a:pathLst>
              <a:path w="5527040" h="2605404">
                <a:moveTo>
                  <a:pt x="0" y="0"/>
                </a:moveTo>
                <a:lnTo>
                  <a:pt x="5526443" y="0"/>
                </a:lnTo>
                <a:lnTo>
                  <a:pt x="5526443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8800" y="2343340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4951661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939" y="2335376"/>
            <a:ext cx="506222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['a',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'bb',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'c',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'd','aaa',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'ddd',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'aaa',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'cc',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'd',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'aaa',</a:t>
            </a:r>
            <a:r>
              <a:rPr kumimoji="0" sz="16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length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list1.count('aaa')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0939" y="3555379"/>
            <a:ext cx="1055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print(length)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27290" y="2675712"/>
            <a:ext cx="4014470" cy="2383155"/>
          </a:xfrm>
          <a:custGeom>
            <a:avLst/>
            <a:gdLst/>
            <a:ahLst/>
            <a:cxnLst/>
            <a:rect l="l" t="t" r="r" b="b"/>
            <a:pathLst>
              <a:path w="4014470" h="2383154">
                <a:moveTo>
                  <a:pt x="0" y="0"/>
                </a:moveTo>
                <a:lnTo>
                  <a:pt x="4014470" y="0"/>
                </a:lnTo>
                <a:lnTo>
                  <a:pt x="4014470" y="2382901"/>
                </a:lnTo>
                <a:lnTo>
                  <a:pt x="0" y="23829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27290" y="2343848"/>
            <a:ext cx="4014470" cy="332105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48260" rIns="0" bIns="0" rtlCol="0">
            <a:spAutoFit/>
          </a:bodyPr>
          <a:lstStyle/>
          <a:p>
            <a:pPr marL="68580" marR="0" lvl="0" indent="0" algn="l" defTabSz="914400" rtl="0" eaLnBrk="1" fontAlgn="auto" latinLnBrk="1" hangingPunct="1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1294" y="2719769"/>
            <a:ext cx="12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</a:t>
            </a:r>
            <a:r>
              <a:rPr spc="-440" dirty="0"/>
              <a:t> </a:t>
            </a:r>
            <a:r>
              <a:rPr spc="-50" dirty="0"/>
              <a:t>정렬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273050" cy="2605405"/>
          </a:xfrm>
          <a:custGeom>
            <a:avLst/>
            <a:gdLst/>
            <a:ahLst/>
            <a:cxnLst/>
            <a:rect l="l" t="t" r="r" b="b"/>
            <a:pathLst>
              <a:path w="273050" h="2605404">
                <a:moveTo>
                  <a:pt x="0" y="0"/>
                </a:moveTo>
                <a:lnTo>
                  <a:pt x="272694" y="0"/>
                </a:lnTo>
                <a:lnTo>
                  <a:pt x="272694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2356" y="2346515"/>
            <a:ext cx="5527040" cy="2605405"/>
          </a:xfrm>
          <a:custGeom>
            <a:avLst/>
            <a:gdLst/>
            <a:ahLst/>
            <a:cxnLst/>
            <a:rect l="l" t="t" r="r" b="b"/>
            <a:pathLst>
              <a:path w="5527040" h="2605404">
                <a:moveTo>
                  <a:pt x="0" y="0"/>
                </a:moveTo>
                <a:lnTo>
                  <a:pt x="5526443" y="0"/>
                </a:lnTo>
                <a:lnTo>
                  <a:pt x="5526443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8800" y="2343340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4951661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736" y="2335376"/>
            <a:ext cx="2439670" cy="22205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[-7,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1, 5, 8, 3, 9,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11,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56845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list2.sort()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2006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list2.sort(reverse=True)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print(list2)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27290" y="2343848"/>
          <a:ext cx="4014470" cy="27147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86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826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290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[-7,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1, 3, 5, 8, 9,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11,</a:t>
                      </a:r>
                      <a:r>
                        <a:rPr sz="1800" spc="-3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13]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[13,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11,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9, 8, 5, 3, 1,</a:t>
                      </a:r>
                      <a:r>
                        <a:rPr sz="1800" spc="-3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-7]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리스트 </a:t>
            </a:r>
            <a:r>
              <a:rPr spc="-25" dirty="0"/>
              <a:t>주요</a:t>
            </a:r>
            <a:r>
              <a:rPr spc="-755" dirty="0"/>
              <a:t> </a:t>
            </a:r>
            <a:r>
              <a:rPr spc="-50" dirty="0"/>
              <a:t>메소드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72511" y="1993392"/>
            <a:ext cx="6422123" cy="391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11522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1145486"/>
            <a:ext cx="6558701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리스트를 선언합니다</a:t>
            </a:r>
          </a:p>
          <a:p>
            <a:r>
              <a:rPr lang="en-US" altLang="ko-KR" dirty="0"/>
              <a:t>array = [273, 32, 103, 57, 52]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리스트에 반복문을 적용합니다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 </a:t>
            </a:r>
            <a:r>
              <a:rPr lang="en-US" altLang="ko-KR" dirty="0"/>
              <a:t>element in</a:t>
            </a:r>
            <a:r>
              <a:rPr lang="ko-KR" altLang="en-US" dirty="0"/>
              <a:t> </a:t>
            </a:r>
            <a:r>
              <a:rPr lang="en-US" altLang="ko-KR" dirty="0"/>
              <a:t>array: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print(element)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For </a:t>
            </a:r>
            <a:r>
              <a:rPr lang="ko-KR" altLang="en-US" spc="-50" dirty="0"/>
              <a:t>반복문과 리스트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93302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273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103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7096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11522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1145486"/>
            <a:ext cx="6558701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리스트를 선언합니다</a:t>
            </a:r>
          </a:p>
          <a:p>
            <a:r>
              <a:rPr lang="en-US" altLang="ko-KR" dirty="0"/>
              <a:t>array = [273, 32, 103, 57, 52]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리스트에 반복문을 적용합니다</a:t>
            </a:r>
          </a:p>
          <a:p>
            <a:r>
              <a:rPr lang="en-US" altLang="ko-KR" dirty="0"/>
              <a:t>for</a:t>
            </a:r>
            <a:r>
              <a:rPr lang="ko-KR" altLang="en-US" dirty="0"/>
              <a:t> </a:t>
            </a:r>
            <a:r>
              <a:rPr lang="en-US" altLang="ko-KR" dirty="0"/>
              <a:t>element in</a:t>
            </a:r>
            <a:r>
              <a:rPr lang="ko-KR" altLang="en-US" dirty="0"/>
              <a:t> </a:t>
            </a:r>
            <a:r>
              <a:rPr lang="en-US" altLang="ko-KR" dirty="0"/>
              <a:t>array: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print(element)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For </a:t>
            </a:r>
            <a:r>
              <a:rPr lang="ko-KR" altLang="en-US" spc="-50" dirty="0"/>
              <a:t>반복문과 리스트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/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273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103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8978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11522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1145486"/>
            <a:ext cx="6558701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리스트를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array = [273, 32, 103, 57, 52]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리스트에 반복문을 적용합니다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for</a:t>
            </a:r>
            <a:r>
              <a:rPr lang="ko-KR" altLang="en-US" dirty="0"/>
              <a:t> </a:t>
            </a:r>
            <a:r>
              <a:rPr lang="en-US" altLang="ko-KR" dirty="0" err="1"/>
              <a:t>i</a:t>
            </a:r>
            <a:r>
              <a:rPr lang="en-US" altLang="ko-KR" dirty="0"/>
              <a:t> in</a:t>
            </a:r>
            <a:r>
              <a:rPr lang="ko-KR" altLang="en-US" dirty="0"/>
              <a:t> </a:t>
            </a:r>
            <a:r>
              <a:rPr lang="en-US" altLang="ko-KR" dirty="0"/>
              <a:t>range(</a:t>
            </a:r>
            <a:r>
              <a:rPr lang="en-US" altLang="ko-KR" dirty="0" err="1"/>
              <a:t>len</a:t>
            </a:r>
            <a:r>
              <a:rPr lang="en-US" altLang="ko-KR" dirty="0"/>
              <a:t>(array)):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print("{}</a:t>
            </a:r>
            <a:r>
              <a:rPr lang="ko-KR" altLang="en-US" dirty="0"/>
              <a:t>번째 반복</a:t>
            </a:r>
            <a:r>
              <a:rPr lang="en-US" altLang="ko-KR" dirty="0"/>
              <a:t>: {}".format(</a:t>
            </a:r>
            <a:r>
              <a:rPr lang="en-US" altLang="ko-KR" dirty="0" err="1"/>
              <a:t>i</a:t>
            </a:r>
            <a:r>
              <a:rPr lang="en-US" altLang="ko-KR" dirty="0"/>
              <a:t>, array[</a:t>
            </a:r>
            <a:r>
              <a:rPr lang="en-US" altLang="ko-KR" dirty="0" err="1"/>
              <a:t>i</a:t>
            </a:r>
            <a:r>
              <a:rPr lang="en-US" altLang="ko-KR" dirty="0"/>
              <a:t>]))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14073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/>
              <a:t>리스트와 범위를 조합해서 사용하기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65189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0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반복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273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1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반복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32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반복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103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반복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57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4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반복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52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4486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['red',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'green',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'blue',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'black',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'white']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3409315" lvl="0" indent="-635" algn="just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49475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r[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r[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r[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6560" y="1865210"/>
            <a:ext cx="3749040" cy="387985"/>
          </a:xfrm>
          <a:prstGeom prst="rect">
            <a:avLst/>
          </a:prstGeom>
          <a:solidFill>
            <a:srgbClr val="014A3A"/>
          </a:solidFill>
        </p:spPr>
        <p:txBody>
          <a:bodyPr vert="horz" wrap="square" lIns="0" tIns="76200" rIns="0" bIns="0" rtlCol="0">
            <a:spAutoFit/>
          </a:bodyPr>
          <a:lstStyle/>
          <a:p>
            <a:pPr marL="6858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6560" y="2253132"/>
            <a:ext cx="3749040" cy="24930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0325" rIns="0" bIns="0" rtlCol="0">
            <a:spAutoFit/>
          </a:bodyPr>
          <a:lstStyle/>
          <a:p>
            <a:pPr marL="143510" marR="3190240" lvl="0" indent="0" algn="l" defTabSz="914400" rtl="0" eaLnBrk="1" fontAlgn="auto" latinLnBrk="1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red 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4351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['green', 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'blue',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'black']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843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Q5-1. </a:t>
            </a:r>
            <a:r>
              <a:rPr spc="-35" dirty="0"/>
              <a:t>리스트</a:t>
            </a:r>
            <a:r>
              <a:rPr spc="-450" dirty="0"/>
              <a:t> </a:t>
            </a:r>
            <a:r>
              <a:rPr spc="-50" dirty="0"/>
              <a:t>추출하기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1235075" lvl="0" indent="-63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8885" algn="l"/>
                <a:tab pos="3416935" algn="l"/>
                <a:tab pos="432689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e(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print(num)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6560" y="2253119"/>
            <a:ext cx="3749040" cy="2493010"/>
          </a:xfrm>
          <a:custGeom>
            <a:avLst/>
            <a:gdLst/>
            <a:ahLst/>
            <a:cxnLst/>
            <a:rect l="l" t="t" r="r" b="b"/>
            <a:pathLst>
              <a:path w="3749040" h="2493010">
                <a:moveTo>
                  <a:pt x="0" y="0"/>
                </a:moveTo>
                <a:lnTo>
                  <a:pt x="3748963" y="0"/>
                </a:lnTo>
                <a:lnTo>
                  <a:pt x="3748963" y="2492476"/>
                </a:lnTo>
                <a:lnTo>
                  <a:pt x="0" y="24924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6560" y="1865210"/>
            <a:ext cx="3749040" cy="387985"/>
          </a:xfrm>
          <a:prstGeom prst="rect">
            <a:avLst/>
          </a:prstGeom>
          <a:solidFill>
            <a:srgbClr val="014A3A"/>
          </a:solidFill>
        </p:spPr>
        <p:txBody>
          <a:bodyPr vert="horz" wrap="square" lIns="0" tIns="76200" rIns="0" bIns="0" rtlCol="0">
            <a:spAutoFit/>
          </a:bodyPr>
          <a:lstStyle/>
          <a:p>
            <a:pPr marL="6858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0567" y="2300234"/>
            <a:ext cx="2233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[1, </a:t>
            </a:r>
            <a:r>
              <a:rPr kumimoji="0" sz="1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3, 5, 7, 9,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11, 13, 15, 17,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046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Q5-2. </a:t>
            </a:r>
            <a:r>
              <a:rPr spc="-145" dirty="0">
                <a:latin typeface="Arial"/>
                <a:cs typeface="Arial"/>
              </a:rPr>
              <a:t>list()</a:t>
            </a:r>
            <a:r>
              <a:rPr spc="-145" dirty="0"/>
              <a:t>와 </a:t>
            </a:r>
            <a:r>
              <a:rPr spc="-254" dirty="0">
                <a:latin typeface="Arial"/>
                <a:cs typeface="Arial"/>
              </a:rPr>
              <a:t>range()</a:t>
            </a:r>
            <a:r>
              <a:rPr spc="-254" dirty="0"/>
              <a:t>로 </a:t>
            </a:r>
            <a:r>
              <a:rPr spc="-35" dirty="0"/>
              <a:t>리스트</a:t>
            </a:r>
            <a:r>
              <a:rPr spc="-765" dirty="0"/>
              <a:t> </a:t>
            </a:r>
            <a:r>
              <a:rPr spc="-50" dirty="0"/>
              <a:t>생성하기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189738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561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mylist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사과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바나나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파인애플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mylist.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키위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282892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39264" algn="l"/>
                <a:tab pos="280162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36560" y="1865210"/>
          <a:ext cx="3749040" cy="288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 marR="28835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사과  바나나  파인애플  배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키위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181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Q5-3. </a:t>
            </a:r>
            <a:r>
              <a:rPr spc="-35" dirty="0"/>
              <a:t>리스트 </a:t>
            </a:r>
            <a:r>
              <a:rPr spc="-25" dirty="0"/>
              <a:t>요소</a:t>
            </a:r>
            <a:r>
              <a:rPr spc="-770" dirty="0"/>
              <a:t> </a:t>
            </a:r>
            <a:r>
              <a:rPr spc="-50" dirty="0"/>
              <a:t>추가하기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mylist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사과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바나나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파인애플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포도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오렌지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280606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057400" algn="l"/>
              </a:tabLst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바나나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print(mylist)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36560" y="1865210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사과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파인애플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포도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5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3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30" dirty="0">
                          <a:latin typeface="Arial Unicode MS"/>
                          <a:cs typeface="Arial Unicode MS"/>
                        </a:rPr>
                        <a:t>배</a:t>
                      </a:r>
                      <a:r>
                        <a:rPr sz="1400" spc="30" dirty="0">
                          <a:latin typeface="Arial"/>
                          <a:cs typeface="Arial"/>
                        </a:rPr>
                        <a:t>']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181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Q5-4. </a:t>
            </a:r>
            <a:r>
              <a:rPr spc="-35" dirty="0"/>
              <a:t>리스트 </a:t>
            </a:r>
            <a:r>
              <a:rPr spc="-25" dirty="0"/>
              <a:t>요소</a:t>
            </a:r>
            <a:r>
              <a:rPr spc="-770" dirty="0"/>
              <a:t> </a:t>
            </a:r>
            <a:r>
              <a:rPr spc="-50" dirty="0"/>
              <a:t>삭제하기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3870-EA6B-471F-83A2-19C71960DFB1}"/>
              </a:ext>
            </a:extLst>
          </p:cNvPr>
          <p:cNvSpPr txBox="1"/>
          <p:nvPr/>
        </p:nvSpPr>
        <p:spPr>
          <a:xfrm>
            <a:off x="2860610" y="1021523"/>
            <a:ext cx="6914072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495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495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산업혁명과 정보의 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456E7-68B9-4C63-992C-1E7DE74CAFF6}"/>
              </a:ext>
            </a:extLst>
          </p:cNvPr>
          <p:cNvSpPr txBox="1"/>
          <p:nvPr/>
        </p:nvSpPr>
        <p:spPr>
          <a:xfrm>
            <a:off x="8516042" y="4169468"/>
            <a:ext cx="10390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배명진</a:t>
            </a:r>
          </a:p>
        </p:txBody>
      </p:sp>
      <p:pic>
        <p:nvPicPr>
          <p:cNvPr id="1030" name="Picture 6" descr="4차 산업혁명에 대한 이미지 검색결과">
            <a:extLst>
              <a:ext uri="{FF2B5EF4-FFF2-40B4-BE49-F238E27FC236}">
                <a16:creationId xmlns:a16="http://schemas.microsoft.com/office/drawing/2014/main" id="{2DE32C2F-8747-4C69-BE46-02BF22A6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22" y="2285181"/>
            <a:ext cx="3179001" cy="325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12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9" y="132826"/>
            <a:ext cx="54614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MES(Manufacturing Execution System)</a:t>
            </a:r>
          </a:p>
        </p:txBody>
      </p:sp>
      <p:pic>
        <p:nvPicPr>
          <p:cNvPr id="18434" name="Picture 2" descr="https://mblogthumb-phinf.pstatic.net/20150908_21/computermate_1441690440247FOXXk_JPEG/MES_%BB%FD%BB%EA%B0%FC%B8%AE%BD%C3%BD%BA%C5%DB_%BB%FD%BB%EA%BC%F6%C7%E0%BD%C3%BD%BA%C5%DB_%BD%BA%B8%B6%C6%AE%B0%F8%C0%E5_%BD%BA%B8%B6%C6%AE%C6%D1%C5%E4%B8%AE_%C4%C4%C7%BB%C5%CD%B8%DE%C0%CC%C6%AE_%B0%E8%C3%FE%B1%B8%C1%B6_02.jpg?type=w2">
            <a:extLst>
              <a:ext uri="{FF2B5EF4-FFF2-40B4-BE49-F238E27FC236}">
                <a16:creationId xmlns:a16="http://schemas.microsoft.com/office/drawing/2014/main" id="{0F883B00-7A6C-4FF6-83B7-FDBFA4E6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69" y="1177498"/>
            <a:ext cx="8623238" cy="48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47261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214249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['kim',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'kim@naver.com']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['lee',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35,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'lee@hanmail.net']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196215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974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on2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print(person)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36560" y="1865210"/>
          <a:ext cx="3749040" cy="2880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 marR="91630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['kim',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24,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'kim@naver.com',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'lee',</a:t>
                      </a:r>
                      <a:r>
                        <a:rPr sz="14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35, 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'lee@hanmail.net']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181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Q5-5. </a:t>
            </a:r>
            <a:r>
              <a:rPr spc="-35" dirty="0"/>
              <a:t>리스트 </a:t>
            </a:r>
            <a:r>
              <a:rPr spc="-25" dirty="0"/>
              <a:t>요소</a:t>
            </a:r>
            <a:r>
              <a:rPr spc="-770" dirty="0"/>
              <a:t> </a:t>
            </a:r>
            <a:r>
              <a:rPr spc="-50" dirty="0"/>
              <a:t>삭제하기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90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latin typeface="Arial"/>
                <a:cs typeface="Arial"/>
              </a:rPr>
              <a:t>for</a:t>
            </a:r>
            <a:r>
              <a:rPr spc="-65" dirty="0"/>
              <a:t>문에서 </a:t>
            </a:r>
            <a:r>
              <a:rPr spc="-35" dirty="0"/>
              <a:t>리스트</a:t>
            </a:r>
            <a:r>
              <a:rPr spc="-730" dirty="0"/>
              <a:t> </a:t>
            </a:r>
            <a:r>
              <a:rPr spc="-50" dirty="0"/>
              <a:t>활용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273050" cy="2605405"/>
          </a:xfrm>
          <a:custGeom>
            <a:avLst/>
            <a:gdLst/>
            <a:ahLst/>
            <a:cxnLst/>
            <a:rect l="l" t="t" r="r" b="b"/>
            <a:pathLst>
              <a:path w="273050" h="2605404">
                <a:moveTo>
                  <a:pt x="0" y="0"/>
                </a:moveTo>
                <a:lnTo>
                  <a:pt x="272694" y="0"/>
                </a:lnTo>
                <a:lnTo>
                  <a:pt x="272694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2356" y="2346515"/>
            <a:ext cx="5527040" cy="2605405"/>
          </a:xfrm>
          <a:custGeom>
            <a:avLst/>
            <a:gdLst/>
            <a:ahLst/>
            <a:cxnLst/>
            <a:rect l="l" t="t" r="r" b="b"/>
            <a:pathLst>
              <a:path w="5527040" h="2605404">
                <a:moveTo>
                  <a:pt x="0" y="0"/>
                </a:moveTo>
                <a:lnTo>
                  <a:pt x="5526443" y="0"/>
                </a:lnTo>
                <a:lnTo>
                  <a:pt x="5526443" y="2605151"/>
                </a:lnTo>
                <a:lnTo>
                  <a:pt x="0" y="26051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8800" y="2343340"/>
            <a:ext cx="0" cy="2611755"/>
          </a:xfrm>
          <a:custGeom>
            <a:avLst/>
            <a:gdLst/>
            <a:ahLst/>
            <a:cxnLst/>
            <a:rect l="l" t="t" r="r" b="b"/>
            <a:pathLst>
              <a:path h="2611754">
                <a:moveTo>
                  <a:pt x="0" y="0"/>
                </a:moveTo>
                <a:lnTo>
                  <a:pt x="0" y="26115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4951661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939" y="2458004"/>
            <a:ext cx="286702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fruits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['apple',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'orange',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'banana']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44399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fruit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fruits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27290" y="2343848"/>
          <a:ext cx="4014470" cy="26292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39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805">
                <a:tc>
                  <a:txBody>
                    <a:bodyPr/>
                    <a:lstStyle/>
                    <a:p>
                      <a:pPr marL="143510" marR="31724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apple 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orange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banana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660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리스트로</a:t>
            </a:r>
            <a:r>
              <a:rPr spc="-380" dirty="0"/>
              <a:t> </a:t>
            </a:r>
            <a:r>
              <a:rPr spc="-35" dirty="0"/>
              <a:t>합계와</a:t>
            </a:r>
            <a:r>
              <a:rPr spc="-375" dirty="0"/>
              <a:t> </a:t>
            </a:r>
            <a:r>
              <a:rPr spc="-25" dirty="0"/>
              <a:t>평균</a:t>
            </a:r>
            <a:r>
              <a:rPr spc="-38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273050" cy="3396615"/>
          </a:xfrm>
          <a:custGeom>
            <a:avLst/>
            <a:gdLst/>
            <a:ahLst/>
            <a:cxnLst/>
            <a:rect l="l" t="t" r="r" b="b"/>
            <a:pathLst>
              <a:path w="273050" h="3396615">
                <a:moveTo>
                  <a:pt x="0" y="0"/>
                </a:moveTo>
                <a:lnTo>
                  <a:pt x="272694" y="0"/>
                </a:lnTo>
                <a:lnTo>
                  <a:pt x="272694" y="3396030"/>
                </a:lnTo>
                <a:lnTo>
                  <a:pt x="0" y="33960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2356" y="2346515"/>
            <a:ext cx="5527040" cy="3396615"/>
          </a:xfrm>
          <a:custGeom>
            <a:avLst/>
            <a:gdLst/>
            <a:ahLst/>
            <a:cxnLst/>
            <a:rect l="l" t="t" r="r" b="b"/>
            <a:pathLst>
              <a:path w="5527040" h="3396615">
                <a:moveTo>
                  <a:pt x="0" y="0"/>
                </a:moveTo>
                <a:lnTo>
                  <a:pt x="5526443" y="0"/>
                </a:lnTo>
                <a:lnTo>
                  <a:pt x="5526443" y="3396030"/>
                </a:lnTo>
                <a:lnTo>
                  <a:pt x="0" y="33960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3402965"/>
          </a:xfrm>
          <a:custGeom>
            <a:avLst/>
            <a:gdLst/>
            <a:ahLst/>
            <a:cxnLst/>
            <a:rect l="l" t="t" r="r" b="b"/>
            <a:pathLst>
              <a:path h="3402965">
                <a:moveTo>
                  <a:pt x="0" y="0"/>
                </a:moveTo>
                <a:lnTo>
                  <a:pt x="0" y="340238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8800" y="2343340"/>
            <a:ext cx="0" cy="3402965"/>
          </a:xfrm>
          <a:custGeom>
            <a:avLst/>
            <a:gdLst/>
            <a:ahLst/>
            <a:cxnLst/>
            <a:rect l="l" t="t" r="r" b="b"/>
            <a:pathLst>
              <a:path h="3402965">
                <a:moveTo>
                  <a:pt x="0" y="0"/>
                </a:moveTo>
                <a:lnTo>
                  <a:pt x="0" y="340238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5742541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939" y="2458004"/>
            <a:ext cx="3521710" cy="319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[88,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75, 90, 95, 77, 69, 80,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92]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92405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총점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(sum,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27290" y="2343848"/>
          <a:ext cx="4014470" cy="2629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39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318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80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총점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666,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3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83.25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510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Arial"/>
                <a:cs typeface="Arial"/>
              </a:rPr>
              <a:t>While</a:t>
            </a:r>
            <a:r>
              <a:rPr spc="-145" dirty="0"/>
              <a:t>문에서 </a:t>
            </a:r>
            <a:r>
              <a:rPr spc="-35" dirty="0"/>
              <a:t>리스트</a:t>
            </a:r>
            <a:r>
              <a:rPr spc="-625" dirty="0"/>
              <a:t> </a:t>
            </a:r>
            <a:r>
              <a:rPr spc="-50" dirty="0"/>
              <a:t>활용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9662" y="2346515"/>
            <a:ext cx="273050" cy="2667000"/>
          </a:xfrm>
          <a:custGeom>
            <a:avLst/>
            <a:gdLst/>
            <a:ahLst/>
            <a:cxnLst/>
            <a:rect l="l" t="t" r="r" b="b"/>
            <a:pathLst>
              <a:path w="273050" h="2667000">
                <a:moveTo>
                  <a:pt x="0" y="0"/>
                </a:moveTo>
                <a:lnTo>
                  <a:pt x="272694" y="0"/>
                </a:lnTo>
                <a:lnTo>
                  <a:pt x="272694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82356" y="2346515"/>
            <a:ext cx="5527040" cy="2667000"/>
          </a:xfrm>
          <a:custGeom>
            <a:avLst/>
            <a:gdLst/>
            <a:ahLst/>
            <a:cxnLst/>
            <a:rect l="l" t="t" r="r" b="b"/>
            <a:pathLst>
              <a:path w="5527040" h="2667000">
                <a:moveTo>
                  <a:pt x="0" y="0"/>
                </a:moveTo>
                <a:lnTo>
                  <a:pt x="5526443" y="0"/>
                </a:lnTo>
                <a:lnTo>
                  <a:pt x="5526443" y="2666479"/>
                </a:lnTo>
                <a:lnTo>
                  <a:pt x="0" y="2666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663" y="2343341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8800" y="2343340"/>
            <a:ext cx="0" cy="2673350"/>
          </a:xfrm>
          <a:custGeom>
            <a:avLst/>
            <a:gdLst/>
            <a:ahLst/>
            <a:cxnLst/>
            <a:rect l="l" t="t" r="r" b="b"/>
            <a:pathLst>
              <a:path h="2673350">
                <a:moveTo>
                  <a:pt x="0" y="0"/>
                </a:moveTo>
                <a:lnTo>
                  <a:pt x="0" y="26728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6490" y="2346515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6490" y="5012989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0939" y="2458004"/>
            <a:ext cx="363918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animals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토끼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거북이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사자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호랑이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78816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len(animals)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print(animals[i])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27290" y="2343848"/>
          <a:ext cx="4014470" cy="2629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39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318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805">
                <a:tc>
                  <a:txBody>
                    <a:bodyPr/>
                    <a:lstStyle/>
                    <a:p>
                      <a:pPr marL="143510" marR="317690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토끼  거북이  사자  호랑이</a:t>
                      </a:r>
                      <a:endParaRPr sz="180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06488" y="2043683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6933" y="1871706"/>
            <a:ext cx="5692775" cy="33559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[64,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89,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85, 77, 58, 79, 67, 96,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87,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4996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87, 36, 82, 98, 84, 76, 63, 69, 53,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22]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248475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3255" algn="l"/>
                <a:tab pos="1936750" algn="l"/>
                <a:tab pos="2023110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count_su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count_woo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	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89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count_mi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79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count_yang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	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69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count_ga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59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36560" y="1865210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 marR="3023870" algn="just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명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우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명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미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명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양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명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명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067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Q5-6. </a:t>
            </a:r>
            <a:r>
              <a:rPr spc="-120" dirty="0">
                <a:latin typeface="Arial"/>
                <a:cs typeface="Arial"/>
              </a:rPr>
              <a:t>while</a:t>
            </a:r>
            <a:r>
              <a:rPr spc="-120" dirty="0"/>
              <a:t>문에서 </a:t>
            </a:r>
            <a:r>
              <a:rPr spc="-35" dirty="0"/>
              <a:t>리스트</a:t>
            </a:r>
            <a:r>
              <a:rPr spc="-700" dirty="0"/>
              <a:t> </a:t>
            </a:r>
            <a:r>
              <a:rPr spc="-50" dirty="0"/>
              <a:t>활용하기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5590" y="1754064"/>
            <a:ext cx="4051300" cy="40671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3812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134683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812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80590" algn="l"/>
              </a:tabLst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06425" marR="140462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&lt;=100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count_su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count_su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06425" marR="108140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89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count_woo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count_woo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06425" marR="138557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79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count_mi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count_mi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06425" marR="102616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69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count_yang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count_yang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747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Q5-6. </a:t>
            </a:r>
            <a:r>
              <a:rPr spc="-35" dirty="0"/>
              <a:t>리스트 </a:t>
            </a:r>
            <a:r>
              <a:rPr spc="-25" dirty="0"/>
              <a:t>요소</a:t>
            </a:r>
            <a:r>
              <a:rPr spc="-760" dirty="0"/>
              <a:t> </a:t>
            </a:r>
            <a:r>
              <a:rPr spc="-85" dirty="0"/>
              <a:t>삭제하기</a:t>
            </a:r>
            <a:r>
              <a:rPr spc="-85" dirty="0">
                <a:latin typeface="Arial"/>
                <a:cs typeface="Arial"/>
              </a:rPr>
              <a:t>(</a:t>
            </a:r>
            <a:r>
              <a:rPr spc="-85" dirty="0"/>
              <a:t>계속</a:t>
            </a:r>
            <a:r>
              <a:rPr spc="-85" dirty="0">
                <a:latin typeface="Arial"/>
                <a:cs typeface="Arial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76476" y="1754064"/>
            <a:ext cx="4051300" cy="40671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789305" marR="1241425" lvl="0" indent="-27622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s[i]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59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count_ga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count_ga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371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2466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37490" marR="1193800" lvl="0" indent="63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count_su)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우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count_woo)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count_mi)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양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count_yang)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count_ga)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3884" y="1930528"/>
            <a:ext cx="5692775" cy="3794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['tr_in',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'b_s',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'_axi',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'air_lane']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7600" algn="l"/>
              </a:tabLst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answers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['a',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'u',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't','p']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1874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17907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71445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'%s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에서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밑줄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(_)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안에 들어갈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알파벳은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questions[i] 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314388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정답입니다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틀렸습니다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24267" y="1924037"/>
          <a:ext cx="392557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60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20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675">
                <a:tc>
                  <a:txBody>
                    <a:bodyPr/>
                    <a:lstStyle/>
                    <a:p>
                      <a:pPr marL="144145" marR="551815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tr_in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에서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밑줄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(_)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안에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들어갈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40" dirty="0">
                          <a:latin typeface="Arial Unicode MS"/>
                          <a:cs typeface="Arial Unicode MS"/>
                        </a:rPr>
                        <a:t>알파벳은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?a 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정답입니다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644525" indent="-635">
                        <a:lnSpc>
                          <a:spcPct val="100000"/>
                        </a:lnSpc>
                      </a:pPr>
                      <a:r>
                        <a:rPr sz="1400" spc="-100" dirty="0">
                          <a:latin typeface="Arial"/>
                          <a:cs typeface="Arial"/>
                        </a:rPr>
                        <a:t>b_s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에서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밑줄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(_)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안에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들어갈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40" dirty="0">
                          <a:latin typeface="Arial Unicode MS"/>
                          <a:cs typeface="Arial Unicode MS"/>
                        </a:rPr>
                        <a:t>알파벳은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?a 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596265" indent="-6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_axi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에서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밑줄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(_)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들어갈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알파벳은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?h 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267335">
                        <a:lnSpc>
                          <a:spcPct val="10000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air_lane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에서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밑줄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(_)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안에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들어갈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알파벳은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?w 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726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Q5-7.</a:t>
            </a:r>
            <a:r>
              <a:rPr spc="-350" dirty="0">
                <a:latin typeface="Arial"/>
                <a:cs typeface="Arial"/>
              </a:rPr>
              <a:t> </a:t>
            </a:r>
            <a:r>
              <a:rPr spc="-40" dirty="0"/>
              <a:t>리스트를</a:t>
            </a:r>
            <a:r>
              <a:rPr spc="-365" dirty="0"/>
              <a:t> </a:t>
            </a:r>
            <a:r>
              <a:rPr spc="-35" dirty="0"/>
              <a:t>이용한</a:t>
            </a:r>
            <a:r>
              <a:rPr spc="-360" dirty="0"/>
              <a:t> </a:t>
            </a:r>
            <a:r>
              <a:rPr spc="-40" dirty="0"/>
              <a:t>영어단어</a:t>
            </a:r>
            <a:r>
              <a:rPr spc="-365" dirty="0"/>
              <a:t> </a:t>
            </a:r>
            <a:r>
              <a:rPr spc="-50" dirty="0"/>
              <a:t>퀴즈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4197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latin typeface="Arial"/>
                <a:cs typeface="Arial"/>
              </a:rPr>
              <a:t>2</a:t>
            </a:r>
            <a:r>
              <a:rPr spc="-114" dirty="0"/>
              <a:t>차원 </a:t>
            </a:r>
            <a:r>
              <a:rPr spc="-40" dirty="0"/>
              <a:t>리스트의</a:t>
            </a:r>
            <a:r>
              <a:rPr spc="-660" dirty="0"/>
              <a:t> </a:t>
            </a:r>
            <a:r>
              <a:rPr spc="-50" dirty="0"/>
              <a:t>구조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6167" y="2116582"/>
            <a:ext cx="273050" cy="3764279"/>
          </a:xfrm>
          <a:custGeom>
            <a:avLst/>
            <a:gdLst/>
            <a:ahLst/>
            <a:cxnLst/>
            <a:rect l="l" t="t" r="r" b="b"/>
            <a:pathLst>
              <a:path w="273050" h="3764279">
                <a:moveTo>
                  <a:pt x="0" y="0"/>
                </a:moveTo>
                <a:lnTo>
                  <a:pt x="272694" y="0"/>
                </a:lnTo>
                <a:lnTo>
                  <a:pt x="272694" y="3763759"/>
                </a:lnTo>
                <a:lnTo>
                  <a:pt x="0" y="3763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8861" y="2116582"/>
            <a:ext cx="5527040" cy="3764279"/>
          </a:xfrm>
          <a:custGeom>
            <a:avLst/>
            <a:gdLst/>
            <a:ahLst/>
            <a:cxnLst/>
            <a:rect l="l" t="t" r="r" b="b"/>
            <a:pathLst>
              <a:path w="5527040" h="3764279">
                <a:moveTo>
                  <a:pt x="0" y="0"/>
                </a:moveTo>
                <a:lnTo>
                  <a:pt x="5526443" y="0"/>
                </a:lnTo>
                <a:lnTo>
                  <a:pt x="5526443" y="3763759"/>
                </a:lnTo>
                <a:lnTo>
                  <a:pt x="0" y="37637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6172" y="2113405"/>
            <a:ext cx="0" cy="3770629"/>
          </a:xfrm>
          <a:custGeom>
            <a:avLst/>
            <a:gdLst/>
            <a:ahLst/>
            <a:cxnLst/>
            <a:rect l="l" t="t" r="r" b="b"/>
            <a:pathLst>
              <a:path h="3770629">
                <a:moveTo>
                  <a:pt x="0" y="0"/>
                </a:moveTo>
                <a:lnTo>
                  <a:pt x="0" y="37701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5306" y="2113405"/>
            <a:ext cx="0" cy="3770629"/>
          </a:xfrm>
          <a:custGeom>
            <a:avLst/>
            <a:gdLst/>
            <a:ahLst/>
            <a:cxnLst/>
            <a:rect l="l" t="t" r="r" b="b"/>
            <a:pathLst>
              <a:path h="3770629">
                <a:moveTo>
                  <a:pt x="0" y="0"/>
                </a:moveTo>
                <a:lnTo>
                  <a:pt x="0" y="37701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2997" y="2116580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2997" y="5880333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7448" y="2228067"/>
            <a:ext cx="3028950" cy="356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[[10,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30], [40,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50,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60]]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31826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print(numbers[0])  print(numbers[1])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1])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][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270115" y="2113914"/>
          <a:ext cx="4014470" cy="318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7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429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25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[10,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20,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30]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[40,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50,</a:t>
                      </a:r>
                      <a:r>
                        <a:rPr sz="18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60]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40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82997" y="1813560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531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Arial"/>
                <a:cs typeface="Arial"/>
              </a:rPr>
              <a:t>8</a:t>
            </a:r>
            <a:r>
              <a:rPr spc="-145" dirty="0"/>
              <a:t>명</a:t>
            </a:r>
            <a:r>
              <a:rPr spc="-365" dirty="0"/>
              <a:t> </a:t>
            </a:r>
            <a:r>
              <a:rPr spc="-25" dirty="0"/>
              <a:t>학생</a:t>
            </a:r>
            <a:r>
              <a:rPr spc="-365" dirty="0"/>
              <a:t> </a:t>
            </a:r>
            <a:r>
              <a:rPr spc="-114" dirty="0">
                <a:latin typeface="Arial"/>
                <a:cs typeface="Arial"/>
              </a:rPr>
              <a:t>3</a:t>
            </a:r>
            <a:r>
              <a:rPr spc="-114" dirty="0"/>
              <a:t>과목</a:t>
            </a:r>
            <a:r>
              <a:rPr spc="-365" dirty="0"/>
              <a:t> </a:t>
            </a:r>
            <a:r>
              <a:rPr spc="-25" dirty="0"/>
              <a:t>성적</a:t>
            </a:r>
            <a:r>
              <a:rPr spc="-355" dirty="0"/>
              <a:t> </a:t>
            </a:r>
            <a:r>
              <a:rPr spc="-35" dirty="0"/>
              <a:t>합계와</a:t>
            </a:r>
            <a:r>
              <a:rPr spc="-365" dirty="0"/>
              <a:t> </a:t>
            </a:r>
            <a:r>
              <a:rPr spc="-50" dirty="0"/>
              <a:t>평균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6167" y="2116582"/>
            <a:ext cx="273050" cy="3762375"/>
          </a:xfrm>
          <a:custGeom>
            <a:avLst/>
            <a:gdLst/>
            <a:ahLst/>
            <a:cxnLst/>
            <a:rect l="l" t="t" r="r" b="b"/>
            <a:pathLst>
              <a:path w="273050" h="3762375">
                <a:moveTo>
                  <a:pt x="0" y="0"/>
                </a:moveTo>
                <a:lnTo>
                  <a:pt x="272694" y="0"/>
                </a:lnTo>
                <a:lnTo>
                  <a:pt x="272694" y="3761790"/>
                </a:lnTo>
                <a:lnTo>
                  <a:pt x="0" y="37617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8861" y="2116582"/>
            <a:ext cx="5527040" cy="3762375"/>
          </a:xfrm>
          <a:custGeom>
            <a:avLst/>
            <a:gdLst/>
            <a:ahLst/>
            <a:cxnLst/>
            <a:rect l="l" t="t" r="r" b="b"/>
            <a:pathLst>
              <a:path w="5527040" h="3762375">
                <a:moveTo>
                  <a:pt x="0" y="0"/>
                </a:moveTo>
                <a:lnTo>
                  <a:pt x="5526443" y="0"/>
                </a:lnTo>
                <a:lnTo>
                  <a:pt x="5526443" y="3761790"/>
                </a:lnTo>
                <a:lnTo>
                  <a:pt x="0" y="37617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6172" y="2113405"/>
            <a:ext cx="0" cy="3768725"/>
          </a:xfrm>
          <a:custGeom>
            <a:avLst/>
            <a:gdLst/>
            <a:ahLst/>
            <a:cxnLst/>
            <a:rect l="l" t="t" r="r" b="b"/>
            <a:pathLst>
              <a:path h="3768725">
                <a:moveTo>
                  <a:pt x="0" y="0"/>
                </a:moveTo>
                <a:lnTo>
                  <a:pt x="0" y="376814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5306" y="2113405"/>
            <a:ext cx="0" cy="3768725"/>
          </a:xfrm>
          <a:custGeom>
            <a:avLst/>
            <a:gdLst/>
            <a:ahLst/>
            <a:cxnLst/>
            <a:rect l="l" t="t" r="r" b="b"/>
            <a:pathLst>
              <a:path h="3768725">
                <a:moveTo>
                  <a:pt x="0" y="0"/>
                </a:moveTo>
                <a:lnTo>
                  <a:pt x="0" y="376814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2997" y="2116580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2997" y="5878366"/>
            <a:ext cx="5805805" cy="0"/>
          </a:xfrm>
          <a:custGeom>
            <a:avLst/>
            <a:gdLst/>
            <a:ahLst/>
            <a:cxnLst/>
            <a:rect l="l" t="t" r="r" b="b"/>
            <a:pathLst>
              <a:path w="5805805">
                <a:moveTo>
                  <a:pt x="0" y="0"/>
                </a:moveTo>
                <a:lnTo>
                  <a:pt x="580548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7448" y="2105439"/>
            <a:ext cx="5414645" cy="36836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[[96,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84,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80], [96,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76], [76,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95,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83], [89,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69],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974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[90,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91], [82,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88], [83,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79], [85,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83]]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324485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range(len(scores))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288671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3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range(len(scores[i]))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scores[i][j]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sum/len(scores[i])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24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학생의 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(i+1,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sum,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270115" y="2113914"/>
          <a:ext cx="4014470" cy="318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7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8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125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260,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86.67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258,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86.00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254,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84.67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254,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84.67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257,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85.67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236,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78.67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248,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82.67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258,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6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86.00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82997" y="1813560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ex5-10.py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9988" y="1593643"/>
            <a:ext cx="6040120" cy="44977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[[96,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84,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80], [96,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76], [76,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95,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83], [89,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96,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69],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7978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[90,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91], [82,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88], [83,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79], [85,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83]]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550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9910" marR="3981450" lvl="0" indent="-230504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len(scores)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19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965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79780" marR="3307715" lvl="0" indent="-230504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len(scores[i])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scores[i][j]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797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8587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9563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sum/len(scores[i])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956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학생의 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(i+1,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sum,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956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0109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10373" y="1587144"/>
          <a:ext cx="392557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60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20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67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260,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86.67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258,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86.00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254,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84.67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254,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84.67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257,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85.67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236,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78.67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248,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82.67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학생의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258,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86.00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290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latin typeface="Arial"/>
                <a:cs typeface="Arial"/>
              </a:rPr>
              <a:t>Q5-8. </a:t>
            </a:r>
            <a:r>
              <a:rPr spc="-25" dirty="0"/>
              <a:t>예제 </a:t>
            </a:r>
            <a:r>
              <a:rPr spc="-210" dirty="0">
                <a:latin typeface="Arial"/>
                <a:cs typeface="Arial"/>
              </a:rPr>
              <a:t>5-10</a:t>
            </a:r>
            <a:r>
              <a:rPr spc="-210" dirty="0"/>
              <a:t>을 </a:t>
            </a:r>
            <a:r>
              <a:rPr spc="-120" dirty="0">
                <a:latin typeface="Arial"/>
                <a:cs typeface="Arial"/>
              </a:rPr>
              <a:t>while</a:t>
            </a:r>
            <a:r>
              <a:rPr spc="-120" dirty="0"/>
              <a:t>문으로</a:t>
            </a:r>
            <a:r>
              <a:rPr spc="-885" dirty="0"/>
              <a:t> </a:t>
            </a:r>
            <a:r>
              <a:rPr spc="-50" dirty="0"/>
              <a:t>작성하기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1A9BFCF-4680-4567-8B6D-3AC8DA41646B}"/>
              </a:ext>
            </a:extLst>
          </p:cNvPr>
          <p:cNvSpPr/>
          <p:nvPr/>
        </p:nvSpPr>
        <p:spPr>
          <a:xfrm>
            <a:off x="1231258" y="132826"/>
            <a:ext cx="460414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defTabSz="457200" latinLnBrk="0"/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SCM(Supply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Chain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Management)</a:t>
            </a:r>
          </a:p>
        </p:txBody>
      </p:sp>
      <p:pic>
        <p:nvPicPr>
          <p:cNvPr id="20482" name="Picture 2" descr="SCM에 대한 이미지 검색결과">
            <a:extLst>
              <a:ext uri="{FF2B5EF4-FFF2-40B4-BE49-F238E27FC236}">
                <a16:creationId xmlns:a16="http://schemas.microsoft.com/office/drawing/2014/main" id="{F92ECD36-321A-4886-905F-B24CE5932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249" y="4864695"/>
            <a:ext cx="6446677" cy="213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D02FFF3-BD0F-4682-A1FB-E440137D723B}"/>
              </a:ext>
            </a:extLst>
          </p:cNvPr>
          <p:cNvSpPr/>
          <p:nvPr/>
        </p:nvSpPr>
        <p:spPr>
          <a:xfrm>
            <a:off x="1805161" y="643422"/>
            <a:ext cx="834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공급사슬관리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(SCM: Supply Chain Management) </a:t>
            </a: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고객의 주문</a:t>
            </a:r>
            <a:r>
              <a:rPr lang="en-US" altLang="ko-KR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예측 수요포함</a:t>
            </a:r>
            <a:r>
              <a:rPr lang="en-US" altLang="ko-KR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부터 시작해서 납품할 때까지 전 과정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 영업과 생산 사이에서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조율하고 적정재고를 유지하며 물량을 관리</a:t>
            </a:r>
          </a:p>
        </p:txBody>
      </p:sp>
      <p:pic>
        <p:nvPicPr>
          <p:cNvPr id="20484" name="Picture 4" descr="https://byline.network/wp-content/uploads/2019/05/supply-chain-management.png">
            <a:extLst>
              <a:ext uri="{FF2B5EF4-FFF2-40B4-BE49-F238E27FC236}">
                <a16:creationId xmlns:a16="http://schemas.microsoft.com/office/drawing/2014/main" id="{EB062508-752B-49A8-962B-752AFDDE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85" y="1661851"/>
            <a:ext cx="57150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726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9988" y="1593643"/>
            <a:ext cx="6040120" cy="45002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19405" marR="475424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[]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True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190" marR="69215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성적을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종료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):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8470" marR="4131945" lvl="0" indent="22987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9768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9405" marR="2994660" lvl="0" indent="3683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69185" algn="l"/>
              </a:tabLst>
              <a:defRPr/>
            </a:pP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190" marR="302895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305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range(0,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scores[i]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28875" algn="l"/>
              </a:tabLst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(sum,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10373" y="1587144"/>
          <a:ext cx="392557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60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20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67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75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88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성적을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종료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 Unicode MS"/>
                          <a:cs typeface="Arial Unicode MS"/>
                        </a:rPr>
                        <a:t>입력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):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-1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436,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87.20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76835"/>
            <a:ext cx="96539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80" dirty="0">
                <a:latin typeface="Arial"/>
                <a:cs typeface="Arial"/>
              </a:rPr>
              <a:t>Q5-9.</a:t>
            </a:r>
            <a:r>
              <a:rPr sz="4400" spc="-365" dirty="0">
                <a:latin typeface="Arial"/>
                <a:cs typeface="Arial"/>
              </a:rPr>
              <a:t> </a:t>
            </a:r>
            <a:r>
              <a:rPr sz="4400" spc="-35" dirty="0"/>
              <a:t>리스트를</a:t>
            </a:r>
            <a:r>
              <a:rPr sz="4400" spc="-365" dirty="0"/>
              <a:t> </a:t>
            </a:r>
            <a:r>
              <a:rPr sz="4400" spc="-30" dirty="0"/>
              <a:t>이용한</a:t>
            </a:r>
            <a:r>
              <a:rPr sz="4400" spc="-350" dirty="0"/>
              <a:t> </a:t>
            </a:r>
            <a:r>
              <a:rPr sz="4400" spc="35" dirty="0"/>
              <a:t>합계</a:t>
            </a:r>
            <a:r>
              <a:rPr sz="4400" spc="35" dirty="0">
                <a:latin typeface="Arial"/>
                <a:cs typeface="Arial"/>
              </a:rPr>
              <a:t>/</a:t>
            </a:r>
            <a:r>
              <a:rPr sz="4400" spc="35" dirty="0"/>
              <a:t>평균</a:t>
            </a:r>
            <a:r>
              <a:rPr sz="4400" spc="-360" dirty="0"/>
              <a:t> </a:t>
            </a:r>
            <a:r>
              <a:rPr sz="4400" spc="-50" dirty="0"/>
              <a:t>구하기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9988" y="1593643"/>
            <a:ext cx="6040120" cy="3794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0, 0, 0, 0, 0, 0, 0, 0,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0, 0, 0, 0, 0, 0, 0, 0,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0, 0, 0, 0, 0, 0, 0, 0,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1, 1, 0, 0, 0, 0, 0, 1,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0, 0, 0, 0, 1, 0, 0, 0,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1, 0, 0, 0, 1, 0, 1, 0,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[0,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0, 0, 0, 0, 0, 1, 0, 0,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0],\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3469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0, 1, 0, 0, 0, 0, 0, 0,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1]]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10373" y="1587144"/>
          <a:ext cx="3925570" cy="251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4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860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2069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67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9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□</a:t>
                      </a:r>
                      <a:r>
                        <a:rPr sz="1400" spc="2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560" dirty="0">
                          <a:latin typeface="Arial Unicode MS"/>
                          <a:cs typeface="Arial Unicode MS"/>
                        </a:rPr>
                        <a:t>■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12827"/>
            <a:ext cx="82200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Q5-10.</a:t>
            </a:r>
            <a:r>
              <a:rPr spc="-360" dirty="0">
                <a:latin typeface="Arial"/>
                <a:cs typeface="Arial"/>
              </a:rPr>
              <a:t> </a:t>
            </a:r>
            <a:r>
              <a:rPr spc="-35" dirty="0"/>
              <a:t>영화관</a:t>
            </a:r>
            <a:r>
              <a:rPr spc="-370" dirty="0"/>
              <a:t> </a:t>
            </a:r>
            <a:r>
              <a:rPr dirty="0"/>
              <a:t>빈</a:t>
            </a:r>
            <a:r>
              <a:rPr spc="-355" dirty="0"/>
              <a:t> </a:t>
            </a:r>
            <a:r>
              <a:rPr spc="-25" dirty="0"/>
              <a:t>좌석</a:t>
            </a:r>
            <a:r>
              <a:rPr spc="-370" dirty="0"/>
              <a:t> </a:t>
            </a:r>
            <a:r>
              <a:rPr spc="-50" dirty="0"/>
              <a:t>표시하기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163" y="129235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125120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8051" y="1930528"/>
            <a:ext cx="6040120" cy="3794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504190" marR="1494790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1960" algn="l"/>
                <a:tab pos="1896745" algn="l"/>
                <a:tab pos="4121785" algn="l"/>
                <a:tab pos="430466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range(len(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range(len(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71219" marR="3092450" lvl="0" indent="-18288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seats[i][j]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print('%3s'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□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834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190" marR="3092450" lvl="0" indent="36703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print('%3s'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■</a:t>
            </a:r>
            <a:r>
              <a:rPr kumimoji="0" sz="1600" b="0" i="0" u="none" strike="noStrike" kern="1200" cap="none" spc="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940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print('\n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※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예약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가능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■</a:t>
            </a:r>
            <a:r>
              <a:rPr kumimoji="0" sz="1600" b="0" i="0" u="none" strike="noStrike" kern="1200" cap="none" spc="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예약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불가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□</a:t>
            </a:r>
            <a:r>
              <a:rPr kumimoji="0" sz="1600" b="0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1416" y="312827"/>
            <a:ext cx="97859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 dirty="0">
                <a:latin typeface="Arial"/>
                <a:cs typeface="Arial"/>
              </a:rPr>
              <a:t>Q5-10.</a:t>
            </a:r>
            <a:r>
              <a:rPr spc="-360" dirty="0">
                <a:latin typeface="Arial"/>
                <a:cs typeface="Arial"/>
              </a:rPr>
              <a:t> </a:t>
            </a:r>
            <a:r>
              <a:rPr spc="-35" dirty="0"/>
              <a:t>영화관</a:t>
            </a:r>
            <a:r>
              <a:rPr spc="-365" dirty="0"/>
              <a:t> </a:t>
            </a:r>
            <a:r>
              <a:rPr dirty="0"/>
              <a:t>빈</a:t>
            </a:r>
            <a:r>
              <a:rPr spc="-355" dirty="0"/>
              <a:t> </a:t>
            </a:r>
            <a:r>
              <a:rPr spc="-25" dirty="0"/>
              <a:t>좌석</a:t>
            </a:r>
            <a:r>
              <a:rPr spc="-370" dirty="0"/>
              <a:t> </a:t>
            </a:r>
            <a:r>
              <a:rPr spc="-85" dirty="0"/>
              <a:t>표시하기</a:t>
            </a:r>
            <a:r>
              <a:rPr spc="-85" dirty="0">
                <a:latin typeface="Arial"/>
                <a:cs typeface="Arial"/>
              </a:rPr>
              <a:t>(</a:t>
            </a:r>
            <a:r>
              <a:rPr spc="-85" dirty="0"/>
              <a:t>계속</a:t>
            </a:r>
            <a:r>
              <a:rPr spc="-85"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0" dirty="0"/>
              <a:t> </a:t>
            </a:r>
            <a:r>
              <a:rPr spc="-180" dirty="0"/>
              <a:t>06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38868" y="2901138"/>
            <a:ext cx="434022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튜플과</a:t>
            </a:r>
            <a:r>
              <a:rPr kumimoji="0" sz="4700" b="1" i="0" u="none" strike="noStrike" kern="1200" cap="none" spc="-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딕셔너리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2722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튜플이란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7603" y="2266884"/>
            <a:ext cx="7545070" cy="221996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튜플은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리스트와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사용법이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거의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같음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튜플에서는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리스트의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대괄호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([])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대신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소괄호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(())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</a:t>
            </a:r>
            <a:r>
              <a:rPr kumimoji="0" sz="24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369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짜장면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’, ‘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짬뽕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‘,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탕수육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’,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8000, 6000,</a:t>
            </a:r>
            <a:r>
              <a:rPr kumimoji="0" sz="2400" b="0" i="0" u="none" strike="noStrike" kern="1200" cap="none" spc="-4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15000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튜플은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리스트와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달리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요소의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추가와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수정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불가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850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튜플</a:t>
            </a:r>
            <a:r>
              <a:rPr spc="-385" dirty="0"/>
              <a:t> </a:t>
            </a:r>
            <a:r>
              <a:rPr spc="-35" dirty="0"/>
              <a:t>생성과</a:t>
            </a:r>
            <a:r>
              <a:rPr spc="-380" dirty="0"/>
              <a:t> </a:t>
            </a:r>
            <a:r>
              <a:rPr spc="-25" dirty="0"/>
              <a:t>요소</a:t>
            </a:r>
            <a:r>
              <a:rPr spc="-380" dirty="0"/>
              <a:t> </a:t>
            </a:r>
            <a:r>
              <a:rPr spc="-50" dirty="0"/>
              <a:t>추출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0715" y="2383955"/>
            <a:ext cx="226060" cy="3070225"/>
          </a:xfrm>
          <a:custGeom>
            <a:avLst/>
            <a:gdLst/>
            <a:ahLst/>
            <a:cxnLst/>
            <a:rect l="l" t="t" r="r" b="b"/>
            <a:pathLst>
              <a:path w="226060" h="3070225">
                <a:moveTo>
                  <a:pt x="0" y="0"/>
                </a:moveTo>
                <a:lnTo>
                  <a:pt x="225920" y="0"/>
                </a:lnTo>
                <a:lnTo>
                  <a:pt x="22592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6648" y="2383955"/>
            <a:ext cx="4578985" cy="3070225"/>
          </a:xfrm>
          <a:custGeom>
            <a:avLst/>
            <a:gdLst/>
            <a:ahLst/>
            <a:cxnLst/>
            <a:rect l="l" t="t" r="r" b="b"/>
            <a:pathLst>
              <a:path w="4578985" h="3070225">
                <a:moveTo>
                  <a:pt x="0" y="0"/>
                </a:moveTo>
                <a:lnTo>
                  <a:pt x="4578604" y="0"/>
                </a:lnTo>
                <a:lnTo>
                  <a:pt x="4578604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0717" y="2380773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5242" y="2380773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7542" y="2383948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7542" y="5454029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222" y="2495437"/>
            <a:ext cx="2983230" cy="2829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menu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('coffee',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'milk',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'tea',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'cider')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59512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print(menu)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print(menu[0])  print(menu[2])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menu[1]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'cola'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80263" y="2381288"/>
          <a:ext cx="4014470" cy="309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87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934">
                <a:tc>
                  <a:txBody>
                    <a:bodyPr/>
                    <a:lstStyle/>
                    <a:p>
                      <a:pPr marL="143510" marR="156146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40" dirty="0">
                          <a:latin typeface="Arial"/>
                          <a:cs typeface="Arial"/>
                        </a:rPr>
                        <a:t>('coffee',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'milk',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'tea',</a:t>
                      </a:r>
                      <a:r>
                        <a:rPr sz="16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'cider') 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coffee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tea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40" dirty="0">
                          <a:latin typeface="Arial"/>
                          <a:cs typeface="Arial"/>
                        </a:rPr>
                        <a:t>('coffee',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'milk',</a:t>
                      </a:r>
                      <a:r>
                        <a:rPr sz="1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'tea')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-------------------------------------------------------------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 marR="154940">
                        <a:lnSpc>
                          <a:spcPct val="100000"/>
                        </a:lnSpc>
                      </a:pPr>
                      <a:r>
                        <a:rPr sz="1600" b="1" spc="-50" dirty="0">
                          <a:latin typeface="Arial"/>
                          <a:cs typeface="Arial"/>
                        </a:rPr>
                        <a:t>-------------- </a:t>
                      </a:r>
                      <a:r>
                        <a:rPr sz="1600" b="1" spc="-135" dirty="0">
                          <a:latin typeface="Arial"/>
                          <a:cs typeface="Arial"/>
                        </a:rPr>
                        <a:t>TypeError </a:t>
                      </a:r>
                      <a:r>
                        <a:rPr sz="1600" spc="-120" dirty="0">
                          <a:latin typeface="Arial"/>
                          <a:cs typeface="Arial"/>
                        </a:rPr>
                        <a:t>Traceback 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(most recent  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last) </a:t>
                      </a:r>
                      <a:r>
                        <a:rPr sz="1600" b="1" spc="-95" dirty="0">
                          <a:latin typeface="Arial"/>
                          <a:cs typeface="Arial"/>
                        </a:rPr>
                        <a:t>&lt;ipython-input-6-b70851bc9bef&gt;</a:t>
                      </a:r>
                      <a:r>
                        <a:rPr sz="16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in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&lt;module&gt;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7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print</a:t>
                      </a:r>
                      <a:r>
                        <a:rPr sz="1600" b="1" spc="-4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menu</a:t>
                      </a:r>
                      <a:r>
                        <a:rPr sz="1600" b="1" spc="-45" dirty="0">
                          <a:latin typeface="Arial"/>
                          <a:cs typeface="Arial"/>
                        </a:rPr>
                        <a:t>[0:3])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600" b="1" spc="-65" dirty="0">
                          <a:latin typeface="Arial"/>
                          <a:cs typeface="Arial"/>
                        </a:rPr>
                        <a:t>----&gt;</a:t>
                      </a:r>
                      <a:r>
                        <a:rPr sz="16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85" dirty="0"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menu</a:t>
                      </a:r>
                      <a:r>
                        <a:rPr sz="1600" b="1" spc="-60" dirty="0">
                          <a:latin typeface="Arial"/>
                          <a:cs typeface="Arial"/>
                        </a:rPr>
                        <a:t>[1] </a:t>
                      </a:r>
                      <a:r>
                        <a:rPr sz="1600" b="1" spc="-14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6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90" dirty="0">
                          <a:latin typeface="Arial"/>
                          <a:cs typeface="Arial"/>
                        </a:rPr>
                        <a:t>'cola'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 marR="393700">
                        <a:lnSpc>
                          <a:spcPct val="100000"/>
                        </a:lnSpc>
                      </a:pPr>
                      <a:r>
                        <a:rPr sz="1600" b="1" spc="-125" dirty="0">
                          <a:latin typeface="Arial"/>
                          <a:cs typeface="Arial"/>
                        </a:rPr>
                        <a:t>TypeError</a:t>
                      </a:r>
                      <a:r>
                        <a:rPr sz="1600" spc="-12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'tuple'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object </a:t>
                      </a:r>
                      <a:r>
                        <a:rPr sz="1600" spc="-100" dirty="0">
                          <a:latin typeface="Arial"/>
                          <a:cs typeface="Arial"/>
                        </a:rPr>
                        <a:t>does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support 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item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assignment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07542" y="2080260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ex6-1.py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45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튜플</a:t>
            </a:r>
            <a:r>
              <a:rPr spc="-385" dirty="0"/>
              <a:t> </a:t>
            </a:r>
            <a:r>
              <a:rPr spc="-35" dirty="0"/>
              <a:t>병합과</a:t>
            </a:r>
            <a:r>
              <a:rPr spc="-380" dirty="0"/>
              <a:t> </a:t>
            </a:r>
            <a:r>
              <a:rPr spc="-25" dirty="0"/>
              <a:t>길이</a:t>
            </a:r>
            <a:r>
              <a:rPr spc="-38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0715" y="2383955"/>
            <a:ext cx="226060" cy="3398520"/>
          </a:xfrm>
          <a:custGeom>
            <a:avLst/>
            <a:gdLst/>
            <a:ahLst/>
            <a:cxnLst/>
            <a:rect l="l" t="t" r="r" b="b"/>
            <a:pathLst>
              <a:path w="226060" h="3398520">
                <a:moveTo>
                  <a:pt x="0" y="0"/>
                </a:moveTo>
                <a:lnTo>
                  <a:pt x="225920" y="0"/>
                </a:lnTo>
                <a:lnTo>
                  <a:pt x="225920" y="3397999"/>
                </a:lnTo>
                <a:lnTo>
                  <a:pt x="0" y="339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6648" y="2383955"/>
            <a:ext cx="4578985" cy="3398520"/>
          </a:xfrm>
          <a:custGeom>
            <a:avLst/>
            <a:gdLst/>
            <a:ahLst/>
            <a:cxnLst/>
            <a:rect l="l" t="t" r="r" b="b"/>
            <a:pathLst>
              <a:path w="4578985" h="3398520">
                <a:moveTo>
                  <a:pt x="0" y="0"/>
                </a:moveTo>
                <a:lnTo>
                  <a:pt x="4578604" y="0"/>
                </a:lnTo>
                <a:lnTo>
                  <a:pt x="4578604" y="3397999"/>
                </a:lnTo>
                <a:lnTo>
                  <a:pt x="0" y="339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0717" y="2380773"/>
            <a:ext cx="0" cy="3404870"/>
          </a:xfrm>
          <a:custGeom>
            <a:avLst/>
            <a:gdLst/>
            <a:ahLst/>
            <a:cxnLst/>
            <a:rect l="l" t="t" r="r" b="b"/>
            <a:pathLst>
              <a:path h="3404870">
                <a:moveTo>
                  <a:pt x="0" y="0"/>
                </a:moveTo>
                <a:lnTo>
                  <a:pt x="0" y="34043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5242" y="2380773"/>
            <a:ext cx="0" cy="3404870"/>
          </a:xfrm>
          <a:custGeom>
            <a:avLst/>
            <a:gdLst/>
            <a:ahLst/>
            <a:cxnLst/>
            <a:rect l="l" t="t" r="r" b="b"/>
            <a:pathLst>
              <a:path h="3404870">
                <a:moveTo>
                  <a:pt x="0" y="0"/>
                </a:moveTo>
                <a:lnTo>
                  <a:pt x="0" y="34043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7542" y="2383948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7542" y="5781942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222" y="2372808"/>
            <a:ext cx="331279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('apple',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'banana',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'cherry')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('orange',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'melon',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'strawberry')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tuple3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7642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print(tuple3)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tuple1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tuple1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80263" y="2381288"/>
          <a:ext cx="4014470" cy="3094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934">
                <a:tc>
                  <a:txBody>
                    <a:bodyPr/>
                    <a:lstStyle/>
                    <a:p>
                      <a:pPr marL="143510" marR="55181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('apple', 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'banana',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'cherry',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'orange', 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'melon',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'strawberry')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3172460">
                        <a:lnSpc>
                          <a:spcPct val="100000"/>
                        </a:lnSpc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apple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banana  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cherry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07542" y="2080260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ex6-2.py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774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Q6-1	</a:t>
            </a:r>
            <a:r>
              <a:rPr spc="-35" dirty="0"/>
              <a:t>튜플로 </a:t>
            </a:r>
            <a:r>
              <a:rPr spc="-40" dirty="0"/>
              <a:t>구구단표</a:t>
            </a:r>
            <a:r>
              <a:rPr spc="-745" dirty="0"/>
              <a:t> </a:t>
            </a:r>
            <a:r>
              <a:rPr spc="-50" dirty="0"/>
              <a:t>만들기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dans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(2,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3, 4, 5, 6, 7, 8,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구구단표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267335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97660" algn="l"/>
                <a:tab pos="290385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10)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785495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6687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(dan,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dan*i))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80567" y="2660672"/>
            <a:ext cx="1572260" cy="0"/>
          </a:xfrm>
          <a:custGeom>
            <a:avLst/>
            <a:gdLst/>
            <a:ahLst/>
            <a:cxnLst/>
            <a:rect l="l" t="t" r="r" b="b"/>
            <a:pathLst>
              <a:path w="1572260">
                <a:moveTo>
                  <a:pt x="0" y="0"/>
                </a:moveTo>
                <a:lnTo>
                  <a:pt x="1572123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36560" y="1865210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구구단표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35" dirty="0">
                          <a:latin typeface="Arial"/>
                          <a:cs typeface="Arial"/>
                        </a:rPr>
                        <a:t>...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72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9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480567" y="4154715"/>
            <a:ext cx="1572260" cy="0"/>
          </a:xfrm>
          <a:custGeom>
            <a:avLst/>
            <a:gdLst/>
            <a:ahLst/>
            <a:cxnLst/>
            <a:rect l="l" t="t" r="r" b="b"/>
            <a:pathLst>
              <a:path w="1572260">
                <a:moveTo>
                  <a:pt x="0" y="0"/>
                </a:moveTo>
                <a:lnTo>
                  <a:pt x="1572123" y="0"/>
                </a:lnTo>
              </a:path>
            </a:pathLst>
          </a:custGeom>
          <a:ln w="11927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217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9" dirty="0">
                <a:latin typeface="Arial"/>
                <a:cs typeface="Arial"/>
              </a:rPr>
              <a:t>Q</a:t>
            </a:r>
            <a:r>
              <a:rPr spc="-370" dirty="0">
                <a:latin typeface="Arial"/>
                <a:cs typeface="Arial"/>
              </a:rPr>
              <a:t>6</a:t>
            </a:r>
            <a:r>
              <a:rPr spc="-185" dirty="0">
                <a:latin typeface="Arial"/>
                <a:cs typeface="Arial"/>
              </a:rPr>
              <a:t>-</a:t>
            </a:r>
            <a:r>
              <a:rPr spc="-240" dirty="0">
                <a:latin typeface="Arial"/>
                <a:cs typeface="Arial"/>
              </a:rPr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65157" y="366302"/>
            <a:ext cx="7660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튜플로</a:t>
            </a:r>
            <a:r>
              <a:rPr kumimoji="0" sz="4800" b="0" i="0" u="none" strike="noStrike" kern="1200" cap="none" spc="-3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</a:t>
            </a:r>
            <a:r>
              <a:rPr kumimoji="0" sz="4800" b="0" i="0" u="none" strike="noStrike" kern="1200" cap="none" spc="-3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정보</a:t>
            </a:r>
            <a:r>
              <a:rPr kumimoji="0" sz="4800" b="0" i="0" u="none" strike="noStrike" kern="1200" cap="none" spc="-3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처리하기</a:t>
            </a:r>
            <a:endParaRPr kumimoji="0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5694" y="2048169"/>
            <a:ext cx="555942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99720" marR="92329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admin_info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('admin',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'12345',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'rubato@naver.com')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아이디를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035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873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375920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1870" algn="l"/>
                <a:tab pos="5067935" algn="l"/>
              </a:tabLst>
              <a:defRPr/>
            </a:pP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nd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관리자입니다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099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514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아이디 또는 비밀번호가 잘못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입력되었습니다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25867" y="2047024"/>
          <a:ext cx="3936365" cy="1414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5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9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91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관리자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rubato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관리자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1111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또는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비밀번호가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잘못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입력되었습니다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25867" y="3875824"/>
          <a:ext cx="3936365" cy="1414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5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9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911">
                <a:tc>
                  <a:txBody>
                    <a:bodyPr/>
                    <a:lstStyle/>
                    <a:p>
                      <a:pPr marL="144145" marR="816610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관리자 아이디를 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admin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관리자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비밀번호를</a:t>
                      </a:r>
                      <a:r>
                        <a:rPr sz="1400" spc="-1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12345 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관리자입니다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32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딕셔너리란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7603" y="2266884"/>
            <a:ext cx="5725160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사전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국어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단어와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뜻으로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딕셔너리는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(Key)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와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값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(Value)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으로</a:t>
            </a:r>
            <a:r>
              <a:rPr kumimoji="0" sz="2400" b="0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3652" y="3876969"/>
            <a:ext cx="6719570" cy="102996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{'kor':85,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'eng':90,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'math':100}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members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{'name':'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'age':25,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'phone':'010-3787-3146'}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2727931" y="3075057"/>
            <a:ext cx="6736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</p:spTree>
    <p:extLst>
      <p:ext uri="{BB962C8B-B14F-4D97-AF65-F5344CB8AC3E}">
        <p14:creationId xmlns:p14="http://schemas.microsoft.com/office/powerpoint/2010/main" val="27873085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딕셔너리의 </a:t>
            </a:r>
            <a:r>
              <a:rPr spc="-25" dirty="0"/>
              <a:t>기본</a:t>
            </a:r>
            <a:r>
              <a:rPr spc="-755" dirty="0"/>
              <a:t> </a:t>
            </a:r>
            <a:r>
              <a:rPr spc="-50" dirty="0"/>
              <a:t>구조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0715" y="2383955"/>
            <a:ext cx="226060" cy="3030855"/>
          </a:xfrm>
          <a:custGeom>
            <a:avLst/>
            <a:gdLst/>
            <a:ahLst/>
            <a:cxnLst/>
            <a:rect l="l" t="t" r="r" b="b"/>
            <a:pathLst>
              <a:path w="226060" h="3030854">
                <a:moveTo>
                  <a:pt x="0" y="0"/>
                </a:moveTo>
                <a:lnTo>
                  <a:pt x="225920" y="0"/>
                </a:lnTo>
                <a:lnTo>
                  <a:pt x="225920" y="3030270"/>
                </a:lnTo>
                <a:lnTo>
                  <a:pt x="0" y="3030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6648" y="2383955"/>
            <a:ext cx="4578985" cy="3030855"/>
          </a:xfrm>
          <a:custGeom>
            <a:avLst/>
            <a:gdLst/>
            <a:ahLst/>
            <a:cxnLst/>
            <a:rect l="l" t="t" r="r" b="b"/>
            <a:pathLst>
              <a:path w="4578985" h="3030854">
                <a:moveTo>
                  <a:pt x="0" y="0"/>
                </a:moveTo>
                <a:lnTo>
                  <a:pt x="4578604" y="0"/>
                </a:lnTo>
                <a:lnTo>
                  <a:pt x="4578604" y="3030270"/>
                </a:lnTo>
                <a:lnTo>
                  <a:pt x="0" y="3030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0717" y="2380773"/>
            <a:ext cx="0" cy="3037205"/>
          </a:xfrm>
          <a:custGeom>
            <a:avLst/>
            <a:gdLst/>
            <a:ahLst/>
            <a:cxnLst/>
            <a:rect l="l" t="t" r="r" b="b"/>
            <a:pathLst>
              <a:path h="3037204">
                <a:moveTo>
                  <a:pt x="0" y="0"/>
                </a:moveTo>
                <a:lnTo>
                  <a:pt x="0" y="303662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5242" y="2380773"/>
            <a:ext cx="0" cy="3037205"/>
          </a:xfrm>
          <a:custGeom>
            <a:avLst/>
            <a:gdLst/>
            <a:ahLst/>
            <a:cxnLst/>
            <a:rect l="l" t="t" r="r" b="b"/>
            <a:pathLst>
              <a:path h="3037204">
                <a:moveTo>
                  <a:pt x="0" y="0"/>
                </a:moveTo>
                <a:lnTo>
                  <a:pt x="0" y="303662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7542" y="2383948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7542" y="5414214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222" y="2372808"/>
            <a:ext cx="388302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members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{'name':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안지영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'age':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'email':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'jiyoung@korea.com'}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98014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print(members)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(mem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me'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print(members['age'])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길이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len(members))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80263" y="2381288"/>
          <a:ext cx="4014470" cy="3094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934">
                <a:tc>
                  <a:txBody>
                    <a:bodyPr/>
                    <a:lstStyle/>
                    <a:p>
                      <a:pPr marL="143510" marR="591820">
                        <a:lnSpc>
                          <a:spcPts val="2140"/>
                        </a:lnSpc>
                        <a:spcBef>
                          <a:spcPts val="55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{'name':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5" dirty="0">
                          <a:latin typeface="Arial Unicode MS"/>
                          <a:cs typeface="Arial Unicode MS"/>
                        </a:rPr>
                        <a:t>안지영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'age':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30,</a:t>
                      </a:r>
                      <a:r>
                        <a:rPr sz="18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'email': 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'jiyoung@korea.com'}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21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안지영</a:t>
                      </a:r>
                      <a:endParaRPr sz="18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215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길이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07542" y="2080260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ex6-3.py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딕셔너리 </a:t>
            </a:r>
            <a:r>
              <a:rPr spc="-25" dirty="0"/>
              <a:t>요소</a:t>
            </a:r>
            <a:r>
              <a:rPr spc="-745" dirty="0"/>
              <a:t> </a:t>
            </a:r>
            <a:r>
              <a:rPr spc="-50" dirty="0"/>
              <a:t>다루기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6249" y="1998941"/>
            <a:ext cx="199390" cy="3801745"/>
          </a:xfrm>
          <a:custGeom>
            <a:avLst/>
            <a:gdLst/>
            <a:ahLst/>
            <a:cxnLst/>
            <a:rect l="l" t="t" r="r" b="b"/>
            <a:pathLst>
              <a:path w="199390" h="3801745">
                <a:moveTo>
                  <a:pt x="0" y="0"/>
                </a:moveTo>
                <a:lnTo>
                  <a:pt x="198907" y="0"/>
                </a:lnTo>
                <a:lnTo>
                  <a:pt x="198907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5156" y="1998941"/>
            <a:ext cx="2793365" cy="3801745"/>
          </a:xfrm>
          <a:custGeom>
            <a:avLst/>
            <a:gdLst/>
            <a:ahLst/>
            <a:cxnLst/>
            <a:rect l="l" t="t" r="r" b="b"/>
            <a:pathLst>
              <a:path w="2793365" h="3801745">
                <a:moveTo>
                  <a:pt x="0" y="0"/>
                </a:moveTo>
                <a:lnTo>
                  <a:pt x="2792856" y="0"/>
                </a:lnTo>
                <a:lnTo>
                  <a:pt x="2792856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6254" y="1995763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8021" y="1995763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3079" y="1998938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>
                <a:moveTo>
                  <a:pt x="0" y="0"/>
                </a:moveTo>
                <a:lnTo>
                  <a:pt x="299811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079" y="5800537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>
                <a:moveTo>
                  <a:pt x="0" y="0"/>
                </a:moveTo>
                <a:lnTo>
                  <a:pt x="299811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3740" y="1987797"/>
            <a:ext cx="2294255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안진영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{'kor':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95,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'eng':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85,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0035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'math':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'science':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80}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print(scores)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3740" y="3816890"/>
            <a:ext cx="15252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scores['kor']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70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r'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3740" y="4914264"/>
            <a:ext cx="17259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scores['music']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print(scores)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605356" y="2033701"/>
          <a:ext cx="4014470" cy="37735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64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5244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89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{'kor':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95,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'eng':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85,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'math':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90,</a:t>
                      </a:r>
                      <a:r>
                        <a:rPr sz="1800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'science':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75" dirty="0">
                          <a:latin typeface="Arial"/>
                          <a:cs typeface="Arial"/>
                        </a:rPr>
                        <a:t>80}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70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{'kor':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70,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'eng':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85,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'math':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90,</a:t>
                      </a:r>
                      <a:r>
                        <a:rPr sz="1800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'science':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80" dirty="0">
                          <a:latin typeface="Arial"/>
                          <a:cs typeface="Arial"/>
                        </a:rPr>
                        <a:t>80,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'music':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100}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{'kor':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70, 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'eng':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85, </a:t>
                      </a:r>
                      <a:r>
                        <a:rPr sz="1800" spc="-15" dirty="0">
                          <a:latin typeface="Arial"/>
                          <a:cs typeface="Arial"/>
                        </a:rPr>
                        <a:t>'math':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90,</a:t>
                      </a:r>
                      <a:r>
                        <a:rPr sz="18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'music':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80" dirty="0">
                          <a:latin typeface="Arial"/>
                          <a:cs typeface="Arial"/>
                        </a:rPr>
                        <a:t>100}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25533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이름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안진영  국어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영어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수학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823079" y="1696211"/>
            <a:ext cx="14497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ex6-4.py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88722" y="2030530"/>
            <a:ext cx="3404870" cy="3769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0805" rIns="0" bIns="0" rtlCol="0">
            <a:spAutoFit/>
          </a:bodyPr>
          <a:lstStyle/>
          <a:p>
            <a:pPr marL="297180" marR="1250315" lvl="0" indent="0" algn="l" defTabSz="914400" rtl="0" eaLnBrk="1" fontAlgn="auto" latinLnBrk="1" hangingPunct="1">
              <a:lnSpc>
                <a:spcPct val="150000"/>
              </a:lnSpc>
              <a:spcBef>
                <a:spcPts val="7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scores['science'] 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print(scores)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7180" marR="113030" lvl="0" indent="0" algn="l" defTabSz="914400" rtl="0" eaLnBrk="1" fontAlgn="auto" latinLnBrk="1" hangingPunct="1">
              <a:lnSpc>
                <a:spcPct val="15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name)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국어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8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scores['kor'])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7180" marR="6540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8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scores['eng'])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수학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8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scores['math'])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600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>
                <a:latin typeface="Arial"/>
                <a:cs typeface="Arial"/>
              </a:rPr>
              <a:t>for</a:t>
            </a:r>
            <a:r>
              <a:rPr spc="-65" dirty="0"/>
              <a:t>문에서 </a:t>
            </a:r>
            <a:r>
              <a:rPr spc="-40" dirty="0"/>
              <a:t>딕셔너리</a:t>
            </a:r>
            <a:r>
              <a:rPr spc="-730" dirty="0"/>
              <a:t> </a:t>
            </a:r>
            <a:r>
              <a:rPr spc="-50" dirty="0"/>
              <a:t>사용하기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2862" y="2357208"/>
            <a:ext cx="314960" cy="3070225"/>
          </a:xfrm>
          <a:custGeom>
            <a:avLst/>
            <a:gdLst/>
            <a:ahLst/>
            <a:cxnLst/>
            <a:rect l="l" t="t" r="r" b="b"/>
            <a:pathLst>
              <a:path w="314960" h="3070225">
                <a:moveTo>
                  <a:pt x="0" y="0"/>
                </a:moveTo>
                <a:lnTo>
                  <a:pt x="314451" y="0"/>
                </a:lnTo>
                <a:lnTo>
                  <a:pt x="314451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7314" y="2357208"/>
            <a:ext cx="4415790" cy="3070225"/>
          </a:xfrm>
          <a:custGeom>
            <a:avLst/>
            <a:gdLst/>
            <a:ahLst/>
            <a:cxnLst/>
            <a:rect l="l" t="t" r="r" b="b"/>
            <a:pathLst>
              <a:path w="4415790" h="3070225">
                <a:moveTo>
                  <a:pt x="0" y="0"/>
                </a:moveTo>
                <a:lnTo>
                  <a:pt x="4415205" y="0"/>
                </a:lnTo>
                <a:lnTo>
                  <a:pt x="4415205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2865" y="2354036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42526" y="2354036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9690" y="2357211"/>
            <a:ext cx="4736465" cy="0"/>
          </a:xfrm>
          <a:custGeom>
            <a:avLst/>
            <a:gdLst/>
            <a:ahLst/>
            <a:cxnLst/>
            <a:rect l="l" t="t" r="r" b="b"/>
            <a:pathLst>
              <a:path w="4736465">
                <a:moveTo>
                  <a:pt x="0" y="0"/>
                </a:moveTo>
                <a:lnTo>
                  <a:pt x="473600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9690" y="5427290"/>
            <a:ext cx="4736465" cy="0"/>
          </a:xfrm>
          <a:custGeom>
            <a:avLst/>
            <a:gdLst/>
            <a:ahLst/>
            <a:cxnLst/>
            <a:rect l="l" t="t" r="r" b="b"/>
            <a:pathLst>
              <a:path w="4736465">
                <a:moveTo>
                  <a:pt x="0" y="0"/>
                </a:moveTo>
                <a:lnTo>
                  <a:pt x="473600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5895" y="2346072"/>
            <a:ext cx="429069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-63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갤럭시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노트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2017,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갤럭시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S9':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2018, 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갤럭시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노트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10':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갤럭시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S20':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2020}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print(phones)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phones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(key,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phones[key]))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print(len(phones))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359423" y="2354541"/>
          <a:ext cx="4559935" cy="3089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5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64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5879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37">
                <a:tc>
                  <a:txBody>
                    <a:bodyPr/>
                    <a:lstStyle/>
                    <a:p>
                      <a:pPr marL="143510" marR="23114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700" spc="5" dirty="0">
                          <a:latin typeface="Arial"/>
                          <a:cs typeface="Arial"/>
                        </a:rPr>
                        <a:t>{'</a:t>
                      </a:r>
                      <a:r>
                        <a:rPr sz="1700" spc="5" dirty="0">
                          <a:latin typeface="Arial Unicode MS"/>
                          <a:cs typeface="Arial Unicode MS"/>
                        </a:rPr>
                        <a:t>갤럭시</a:t>
                      </a:r>
                      <a:r>
                        <a:rPr sz="17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700" spc="-10" dirty="0">
                          <a:latin typeface="Arial Unicode MS"/>
                          <a:cs typeface="Arial Unicode MS"/>
                        </a:rPr>
                        <a:t>노트</a:t>
                      </a:r>
                      <a:r>
                        <a:rPr sz="1700" spc="-10" dirty="0">
                          <a:latin typeface="Arial"/>
                          <a:cs typeface="Arial"/>
                        </a:rPr>
                        <a:t>8':</a:t>
                      </a:r>
                      <a:r>
                        <a:rPr sz="1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75" dirty="0">
                          <a:latin typeface="Arial"/>
                          <a:cs typeface="Arial"/>
                        </a:rPr>
                        <a:t>2017,</a:t>
                      </a:r>
                      <a:r>
                        <a:rPr sz="1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700" spc="10" dirty="0">
                          <a:latin typeface="Arial Unicode MS"/>
                          <a:cs typeface="Arial Unicode MS"/>
                        </a:rPr>
                        <a:t>갤럭시</a:t>
                      </a:r>
                      <a:r>
                        <a:rPr sz="170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700" spc="-105" dirty="0">
                          <a:latin typeface="Arial"/>
                          <a:cs typeface="Arial"/>
                        </a:rPr>
                        <a:t>S9':</a:t>
                      </a:r>
                      <a:r>
                        <a:rPr sz="1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75" dirty="0">
                          <a:latin typeface="Arial"/>
                          <a:cs typeface="Arial"/>
                        </a:rPr>
                        <a:t>2018,</a:t>
                      </a:r>
                      <a:r>
                        <a:rPr sz="17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1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700" spc="15" dirty="0">
                          <a:latin typeface="Arial Unicode MS"/>
                          <a:cs typeface="Arial Unicode MS"/>
                        </a:rPr>
                        <a:t>갤럭  </a:t>
                      </a:r>
                      <a:r>
                        <a:rPr sz="1700" dirty="0">
                          <a:latin typeface="Arial Unicode MS"/>
                          <a:cs typeface="Arial Unicode MS"/>
                        </a:rPr>
                        <a:t>시 </a:t>
                      </a:r>
                      <a:r>
                        <a:rPr sz="1700" spc="-25" dirty="0">
                          <a:latin typeface="Arial Unicode MS"/>
                          <a:cs typeface="Arial Unicode MS"/>
                        </a:rPr>
                        <a:t>노트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10': </a:t>
                      </a:r>
                      <a:r>
                        <a:rPr sz="1700" spc="-75" dirty="0">
                          <a:latin typeface="Arial"/>
                          <a:cs typeface="Arial"/>
                        </a:rPr>
                        <a:t>2019, </a:t>
                      </a:r>
                      <a:r>
                        <a:rPr sz="1700" spc="1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700" spc="10" dirty="0">
                          <a:latin typeface="Arial Unicode MS"/>
                          <a:cs typeface="Arial Unicode MS"/>
                        </a:rPr>
                        <a:t>갤럭시</a:t>
                      </a:r>
                      <a:r>
                        <a:rPr sz="1700" spc="-2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700" spc="-100" dirty="0">
                          <a:latin typeface="Arial"/>
                          <a:cs typeface="Arial"/>
                        </a:rPr>
                        <a:t>S20': </a:t>
                      </a:r>
                      <a:r>
                        <a:rPr sz="1700" spc="-75" dirty="0">
                          <a:latin typeface="Arial"/>
                          <a:cs typeface="Arial"/>
                        </a:rPr>
                        <a:t>2020}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갤럭시 </a:t>
                      </a:r>
                      <a:r>
                        <a:rPr sz="1700" spc="-25" dirty="0">
                          <a:latin typeface="Arial Unicode MS"/>
                          <a:cs typeface="Arial Unicode MS"/>
                        </a:rPr>
                        <a:t>노트</a:t>
                      </a:r>
                      <a:r>
                        <a:rPr sz="1700" spc="-25" dirty="0">
                          <a:latin typeface="Arial"/>
                          <a:cs typeface="Arial"/>
                        </a:rPr>
                        <a:t>8 </a:t>
                      </a:r>
                      <a:r>
                        <a:rPr sz="1700" spc="-14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7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85" dirty="0">
                          <a:latin typeface="Arial"/>
                          <a:cs typeface="Arial"/>
                        </a:rPr>
                        <a:t>2017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갤럭시 </a:t>
                      </a:r>
                      <a:r>
                        <a:rPr sz="1700" spc="-220" dirty="0">
                          <a:latin typeface="Arial"/>
                          <a:cs typeface="Arial"/>
                        </a:rPr>
                        <a:t>S9 </a:t>
                      </a:r>
                      <a:r>
                        <a:rPr sz="1700" spc="-14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700" spc="-3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85" dirty="0">
                          <a:latin typeface="Arial"/>
                          <a:cs typeface="Arial"/>
                        </a:rPr>
                        <a:t>2018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갤럭시 </a:t>
                      </a:r>
                      <a:r>
                        <a:rPr sz="1700" spc="-40" dirty="0">
                          <a:latin typeface="Arial Unicode MS"/>
                          <a:cs typeface="Arial Unicode MS"/>
                        </a:rPr>
                        <a:t>노트</a:t>
                      </a:r>
                      <a:r>
                        <a:rPr sz="1700" spc="-4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700" spc="-14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700" spc="-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85" dirty="0">
                          <a:latin typeface="Arial"/>
                          <a:cs typeface="Arial"/>
                        </a:rPr>
                        <a:t>2019</a:t>
                      </a:r>
                      <a:endParaRPr sz="1700">
                        <a:latin typeface="Arial"/>
                        <a:cs typeface="Arial"/>
                      </a:endParaRPr>
                    </a:p>
                    <a:p>
                      <a:pPr marL="143510" marR="2640330">
                        <a:lnSpc>
                          <a:spcPts val="2030"/>
                        </a:lnSpc>
                        <a:spcBef>
                          <a:spcPts val="75"/>
                        </a:spcBef>
                      </a:pPr>
                      <a:r>
                        <a:rPr sz="1700" dirty="0">
                          <a:latin typeface="Arial Unicode MS"/>
                          <a:cs typeface="Arial Unicode MS"/>
                        </a:rPr>
                        <a:t>갤럭시 </a:t>
                      </a:r>
                      <a:r>
                        <a:rPr sz="1700" spc="-175" dirty="0">
                          <a:latin typeface="Arial"/>
                          <a:cs typeface="Arial"/>
                        </a:rPr>
                        <a:t>S20 </a:t>
                      </a:r>
                      <a:r>
                        <a:rPr sz="1700" spc="-14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7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00" spc="-85" dirty="0">
                          <a:latin typeface="Arial"/>
                          <a:cs typeface="Arial"/>
                        </a:rPr>
                        <a:t>2020  4</a:t>
                      </a:r>
                      <a:endParaRPr sz="17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09690" y="2054351"/>
            <a:ext cx="14503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ex6-5.py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</a:t>
            </a:r>
          </a:p>
          <a:p>
            <a:r>
              <a:rPr lang="en-US" altLang="ko-KR" dirty="0"/>
              <a:t>    "name": "7D </a:t>
            </a:r>
            <a:r>
              <a:rPr lang="ko-KR" altLang="en-US" dirty="0"/>
              <a:t>건조 망고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"type": "</a:t>
            </a:r>
            <a:r>
              <a:rPr lang="ko-KR" altLang="en-US" dirty="0" err="1"/>
              <a:t>당절임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"ingredient": ["</a:t>
            </a:r>
            <a:r>
              <a:rPr lang="ko-KR" altLang="en-US" dirty="0"/>
              <a:t>망고</a:t>
            </a:r>
            <a:r>
              <a:rPr lang="en-US" altLang="ko-KR" dirty="0"/>
              <a:t>", "</a:t>
            </a:r>
            <a:r>
              <a:rPr lang="ko-KR" altLang="en-US" dirty="0"/>
              <a:t>설탕</a:t>
            </a:r>
            <a:r>
              <a:rPr lang="en-US" altLang="ko-KR" dirty="0"/>
              <a:t>", "</a:t>
            </a:r>
            <a:r>
              <a:rPr lang="ko-KR" altLang="en-US" dirty="0" err="1"/>
              <a:t>메타중아황산나트륨</a:t>
            </a:r>
            <a:r>
              <a:rPr lang="en-US" altLang="ko-KR" dirty="0"/>
              <a:t>", "</a:t>
            </a:r>
            <a:r>
              <a:rPr lang="ko-KR" altLang="en-US" dirty="0" err="1"/>
              <a:t>치자황색소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    "origin": "</a:t>
            </a:r>
            <a:r>
              <a:rPr lang="ko-KR" altLang="en-US" dirty="0"/>
              <a:t>필리핀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print("name:", dictionary["name"])</a:t>
            </a:r>
          </a:p>
          <a:p>
            <a:r>
              <a:rPr lang="en-US" altLang="ko-KR" dirty="0"/>
              <a:t>print("type:", dictionary["type"])</a:t>
            </a:r>
          </a:p>
          <a:p>
            <a:r>
              <a:rPr lang="en-US" altLang="ko-KR" dirty="0"/>
              <a:t>print("ingredient:", dictionary["ingredient"])</a:t>
            </a:r>
          </a:p>
          <a:p>
            <a:r>
              <a:rPr lang="en-US" altLang="ko-KR" dirty="0"/>
              <a:t>print("origin:", dictionary["origin"])</a:t>
            </a:r>
          </a:p>
          <a:p>
            <a:r>
              <a:rPr lang="en-US" altLang="ko-KR" dirty="0"/>
              <a:t>print()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값을 변경합니다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dictionary["name"] = "8D </a:t>
            </a:r>
            <a:r>
              <a:rPr lang="ko-KR" altLang="en-US" dirty="0"/>
              <a:t>건조 망고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print("name:", dictionary["name"])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딕셔너리의</a:t>
            </a:r>
            <a:r>
              <a:rPr lang="ko-KR" altLang="en-US" spc="-50" dirty="0"/>
              <a:t> 요소에 접근하기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59831"/>
              </p:ext>
            </p:extLst>
          </p:nvPr>
        </p:nvGraphicFramePr>
        <p:xfrm>
          <a:off x="7004887" y="1882012"/>
          <a:ext cx="5019675" cy="3003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name: 7D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건조 망고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type: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당절임</a:t>
                      </a: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ingredient: ['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망고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설탕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메타중아황산나트륨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치자황색소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origin: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필리핀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name: 8D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건조 망고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2169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{}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요소 추가 전에 내용을 출력해 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</a:t>
            </a:r>
            <a:r>
              <a:rPr lang="ko-KR" altLang="en-US" dirty="0"/>
              <a:t>요소 추가 이전</a:t>
            </a:r>
            <a:r>
              <a:rPr lang="en-US" altLang="ko-KR" dirty="0"/>
              <a:t>:", dictionary)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 err="1"/>
              <a:t>딕셔너리에</a:t>
            </a:r>
            <a:r>
              <a:rPr lang="ko-KR" altLang="en-US" dirty="0"/>
              <a:t> 요소를 추가합니다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dictionary["name"] = "</a:t>
            </a:r>
            <a:r>
              <a:rPr lang="ko-KR" altLang="en-US" dirty="0"/>
              <a:t>새로운 이름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dictionary["head"] = "</a:t>
            </a:r>
            <a:r>
              <a:rPr lang="ko-KR" altLang="en-US" dirty="0"/>
              <a:t>새로운 정신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dictionary["body"] = "</a:t>
            </a:r>
            <a:r>
              <a:rPr lang="ko-KR" altLang="en-US" dirty="0"/>
              <a:t>새로운 몸</a:t>
            </a:r>
            <a:r>
              <a:rPr lang="en-US" altLang="ko-KR" dirty="0"/>
              <a:t>"</a:t>
            </a:r>
            <a:endParaRPr lang="ko-KR" altLang="en-US" dirty="0"/>
          </a:p>
          <a:p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</a:t>
            </a:r>
            <a:r>
              <a:rPr lang="ko-KR" altLang="en-US" dirty="0"/>
              <a:t>요소 추가 이후</a:t>
            </a:r>
            <a:r>
              <a:rPr lang="en-US" altLang="ko-KR" dirty="0"/>
              <a:t>:", dictionary)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딕셔너리의</a:t>
            </a:r>
            <a:r>
              <a:rPr lang="ko-KR" altLang="en-US" spc="-50" dirty="0"/>
              <a:t> 요소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67585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요소 추가 이전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{}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요소 추가 이후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{'name': 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새로운 이름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'head': 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새로운 정신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'body': 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새로운 몸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'}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81615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</a:t>
            </a:r>
          </a:p>
          <a:p>
            <a:r>
              <a:rPr lang="en-US" altLang="ko-KR" dirty="0"/>
              <a:t>    "name": "7D </a:t>
            </a:r>
            <a:r>
              <a:rPr lang="ko-KR" altLang="en-US" dirty="0"/>
              <a:t>건조 망고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"type": "</a:t>
            </a:r>
            <a:r>
              <a:rPr lang="ko-KR" altLang="en-US" dirty="0" err="1"/>
              <a:t>당절임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}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요소 제거 전에 내용을 출력해봅니다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</a:t>
            </a:r>
            <a:r>
              <a:rPr lang="ko-KR" altLang="en-US" dirty="0"/>
              <a:t>요소 제거 이전</a:t>
            </a:r>
            <a:r>
              <a:rPr lang="en-US" altLang="ko-KR" dirty="0"/>
              <a:t>:", dictionary)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 err="1"/>
              <a:t>딕셔너리의</a:t>
            </a:r>
            <a:r>
              <a:rPr lang="ko-KR" altLang="en-US" dirty="0"/>
              <a:t> 요소를 제거합니다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del</a:t>
            </a:r>
            <a:r>
              <a:rPr lang="ko-KR" altLang="en-US" dirty="0"/>
              <a:t> </a:t>
            </a:r>
            <a:r>
              <a:rPr lang="en-US" altLang="ko-KR" dirty="0"/>
              <a:t>dictionary["name"]</a:t>
            </a:r>
          </a:p>
          <a:p>
            <a:r>
              <a:rPr lang="en-US" altLang="ko-KR" dirty="0"/>
              <a:t>del</a:t>
            </a:r>
            <a:r>
              <a:rPr lang="ko-KR" altLang="en-US" dirty="0"/>
              <a:t> </a:t>
            </a:r>
            <a:r>
              <a:rPr lang="en-US" altLang="ko-KR" dirty="0"/>
              <a:t>dictionary["type"]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요소 제거 후에 내용을 출력해봅니다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print("</a:t>
            </a:r>
            <a:r>
              <a:rPr lang="ko-KR" altLang="en-US" dirty="0"/>
              <a:t>요소 제거 이후</a:t>
            </a:r>
            <a:r>
              <a:rPr lang="en-US" altLang="ko-KR" dirty="0"/>
              <a:t>:", dictionary)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딕셔너리의</a:t>
            </a:r>
            <a:r>
              <a:rPr lang="ko-KR" altLang="en-US" spc="-50" dirty="0"/>
              <a:t> 요소 제거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17257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요소 제거 이전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{'name': '7D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건조 망고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'type': '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당절임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'}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요소 제거 이후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{}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052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</a:t>
            </a:r>
          </a:p>
          <a:p>
            <a:r>
              <a:rPr lang="en-US" altLang="ko-KR" dirty="0"/>
              <a:t>    "name": "7D </a:t>
            </a:r>
            <a:r>
              <a:rPr lang="ko-KR" altLang="en-US" dirty="0"/>
              <a:t>건조 망고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"type": "</a:t>
            </a:r>
            <a:r>
              <a:rPr lang="ko-KR" altLang="en-US" dirty="0" err="1"/>
              <a:t>당절임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"ingredient": ["</a:t>
            </a:r>
            <a:r>
              <a:rPr lang="ko-KR" altLang="en-US" dirty="0"/>
              <a:t>망고</a:t>
            </a:r>
            <a:r>
              <a:rPr lang="en-US" altLang="ko-KR" dirty="0"/>
              <a:t>", "</a:t>
            </a:r>
            <a:r>
              <a:rPr lang="ko-KR" altLang="en-US" dirty="0"/>
              <a:t>설탕</a:t>
            </a:r>
            <a:r>
              <a:rPr lang="en-US" altLang="ko-KR" dirty="0"/>
              <a:t>", "</a:t>
            </a:r>
            <a:r>
              <a:rPr lang="ko-KR" altLang="en-US" dirty="0" err="1"/>
              <a:t>메타중아황산나트륨</a:t>
            </a:r>
            <a:r>
              <a:rPr lang="en-US" altLang="ko-KR" dirty="0"/>
              <a:t>", "</a:t>
            </a:r>
            <a:r>
              <a:rPr lang="ko-KR" altLang="en-US" dirty="0" err="1"/>
              <a:t>치자황색소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    "origin": "</a:t>
            </a:r>
            <a:r>
              <a:rPr lang="ko-KR" altLang="en-US" dirty="0"/>
              <a:t>필리핀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사용자로부터 입력을 받습니다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key = input("&gt; </a:t>
            </a:r>
            <a:r>
              <a:rPr lang="ko-KR" altLang="en-US" dirty="0"/>
              <a:t>접근하고자 하는 키</a:t>
            </a:r>
            <a:r>
              <a:rPr lang="en-US" altLang="ko-KR" dirty="0"/>
              <a:t>: ")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/>
              <a:t>key in</a:t>
            </a:r>
            <a:r>
              <a:rPr lang="ko-KR" altLang="en-US" dirty="0"/>
              <a:t> </a:t>
            </a:r>
            <a:r>
              <a:rPr lang="en-US" altLang="ko-KR" dirty="0"/>
              <a:t>dictionary:</a:t>
            </a:r>
          </a:p>
          <a:p>
            <a:r>
              <a:rPr lang="en-US" altLang="ko-KR" dirty="0"/>
              <a:t>    print(dictionary[key])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존재하지 않는 키에 접근하고 있습니다</a:t>
            </a:r>
            <a:r>
              <a:rPr lang="en-US" altLang="ko-KR" dirty="0"/>
              <a:t>.")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/>
              <a:t>키가 존재하는지 확인하고 접근하기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280871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접근하고자 하는 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name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7D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건조 망고</a:t>
                      </a: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접근하고자 하는 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type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당절임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7681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</a:t>
            </a:r>
          </a:p>
          <a:p>
            <a:r>
              <a:rPr lang="en-US" altLang="ko-KR" dirty="0"/>
              <a:t>    "name": "7D </a:t>
            </a:r>
            <a:r>
              <a:rPr lang="ko-KR" altLang="en-US" dirty="0"/>
              <a:t>건조 망고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"type": "</a:t>
            </a:r>
            <a:r>
              <a:rPr lang="ko-KR" altLang="en-US" dirty="0" err="1"/>
              <a:t>당절임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"ingredient": ["</a:t>
            </a:r>
            <a:r>
              <a:rPr lang="ko-KR" altLang="en-US" dirty="0"/>
              <a:t>망고</a:t>
            </a:r>
            <a:r>
              <a:rPr lang="en-US" altLang="ko-KR" dirty="0"/>
              <a:t>", "</a:t>
            </a:r>
            <a:r>
              <a:rPr lang="ko-KR" altLang="en-US" dirty="0"/>
              <a:t>설탕</a:t>
            </a:r>
            <a:r>
              <a:rPr lang="en-US" altLang="ko-KR" dirty="0"/>
              <a:t>", "</a:t>
            </a:r>
            <a:r>
              <a:rPr lang="ko-KR" altLang="en-US" dirty="0" err="1"/>
              <a:t>메타중아황산나트륨</a:t>
            </a:r>
            <a:r>
              <a:rPr lang="en-US" altLang="ko-KR" dirty="0"/>
              <a:t>", "</a:t>
            </a:r>
            <a:r>
              <a:rPr lang="ko-KR" altLang="en-US" dirty="0" err="1"/>
              <a:t>치자황색소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    "origin": "</a:t>
            </a:r>
            <a:r>
              <a:rPr lang="ko-KR" altLang="en-US" dirty="0"/>
              <a:t>필리핀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en-US" altLang="ko-KR" dirty="0"/>
              <a:t>}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존재하지 않는 키에 접근해 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value = </a:t>
            </a:r>
            <a:r>
              <a:rPr lang="en-US" altLang="ko-KR" dirty="0" err="1"/>
              <a:t>dictionary.get</a:t>
            </a:r>
            <a:r>
              <a:rPr lang="en-US" altLang="ko-KR" dirty="0"/>
              <a:t>("</a:t>
            </a:r>
            <a:r>
              <a:rPr lang="ko-KR" altLang="en-US" dirty="0"/>
              <a:t>존재하지 않는 키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print("</a:t>
            </a:r>
            <a:r>
              <a:rPr lang="ko-KR" altLang="en-US" dirty="0"/>
              <a:t>값</a:t>
            </a:r>
            <a:r>
              <a:rPr lang="en-US" altLang="ko-KR" dirty="0"/>
              <a:t>:", value)</a:t>
            </a:r>
          </a:p>
          <a:p>
            <a:br>
              <a:rPr lang="en-US" altLang="ko-KR" dirty="0"/>
            </a:br>
            <a:r>
              <a:rPr lang="en-US" altLang="ko-KR" dirty="0"/>
              <a:t># None </a:t>
            </a:r>
            <a:r>
              <a:rPr lang="ko-KR" altLang="en-US" dirty="0"/>
              <a:t>확인 방법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 </a:t>
            </a:r>
            <a:r>
              <a:rPr lang="en-US" altLang="ko-KR" dirty="0"/>
              <a:t>value == None: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존재하지 않는 키에 </a:t>
            </a:r>
            <a:r>
              <a:rPr lang="ko-KR" altLang="en-US" dirty="0" err="1"/>
              <a:t>접근했었습니다</a:t>
            </a:r>
            <a:r>
              <a:rPr lang="en-US" altLang="ko-KR" dirty="0"/>
              <a:t>.")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키가 존재하지 </a:t>
            </a:r>
            <a:r>
              <a:rPr lang="ko-KR" altLang="en-US" spc="-50" dirty="0" err="1"/>
              <a:t>않을때</a:t>
            </a:r>
            <a:r>
              <a:rPr lang="ko-KR" altLang="en-US" spc="-50" dirty="0"/>
              <a:t> </a:t>
            </a:r>
            <a:r>
              <a:rPr lang="en-US" altLang="ko-KR" spc="-50" dirty="0"/>
              <a:t>None</a:t>
            </a:r>
            <a:r>
              <a:rPr lang="ko-KR" altLang="en-US" spc="-50" dirty="0"/>
              <a:t>을 출력 확인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917199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값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None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존재하지 않는 키에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접근했었습니다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0828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 err="1"/>
              <a:t>딕셔너리를</a:t>
            </a:r>
            <a:r>
              <a:rPr lang="ko-KR" altLang="en-US" dirty="0"/>
              <a:t> 선언합니다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dictionary = {</a:t>
            </a:r>
          </a:p>
          <a:p>
            <a:r>
              <a:rPr lang="en-US" altLang="ko-KR" dirty="0"/>
              <a:t>    "name": "7D </a:t>
            </a:r>
            <a:r>
              <a:rPr lang="ko-KR" altLang="en-US" dirty="0"/>
              <a:t>건조 망고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"type": "</a:t>
            </a:r>
            <a:r>
              <a:rPr lang="ko-KR" altLang="en-US" dirty="0" err="1"/>
              <a:t>당절임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    "ingredient": ["</a:t>
            </a:r>
            <a:r>
              <a:rPr lang="ko-KR" altLang="en-US" dirty="0"/>
              <a:t>망고</a:t>
            </a:r>
            <a:r>
              <a:rPr lang="en-US" altLang="ko-KR" dirty="0"/>
              <a:t>", "</a:t>
            </a:r>
            <a:r>
              <a:rPr lang="ko-KR" altLang="en-US" dirty="0"/>
              <a:t>설탕</a:t>
            </a:r>
            <a:r>
              <a:rPr lang="en-US" altLang="ko-KR" dirty="0"/>
              <a:t>", "</a:t>
            </a:r>
            <a:r>
              <a:rPr lang="ko-KR" altLang="en-US" dirty="0" err="1"/>
              <a:t>메타중아황산나트륨</a:t>
            </a:r>
            <a:r>
              <a:rPr lang="en-US" altLang="ko-KR" dirty="0"/>
              <a:t>", "</a:t>
            </a:r>
            <a:r>
              <a:rPr lang="ko-KR" altLang="en-US" dirty="0" err="1"/>
              <a:t>치자황색소</a:t>
            </a:r>
            <a:r>
              <a:rPr lang="en-US" altLang="ko-KR" dirty="0"/>
              <a:t>"],</a:t>
            </a:r>
          </a:p>
          <a:p>
            <a:r>
              <a:rPr lang="en-US" altLang="ko-KR" dirty="0"/>
              <a:t>    "origin": "</a:t>
            </a:r>
            <a:r>
              <a:rPr lang="ko-KR" altLang="en-US" dirty="0"/>
              <a:t>필리핀</a:t>
            </a:r>
            <a:r>
              <a:rPr lang="en-US" altLang="ko-KR" dirty="0"/>
              <a:t>"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}</a:t>
            </a:r>
          </a:p>
          <a:p>
            <a:br>
              <a:rPr lang="en-US" altLang="ko-KR" dirty="0"/>
            </a:br>
            <a:r>
              <a:rPr lang="en-US" altLang="ko-KR" dirty="0"/>
              <a:t># for </a:t>
            </a:r>
            <a:r>
              <a:rPr lang="ko-KR" altLang="en-US" dirty="0"/>
              <a:t>반복문을 사용합니다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for key in dictionary: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출력합니다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print(key, ":", dictionary[key])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For </a:t>
            </a:r>
            <a:r>
              <a:rPr lang="ko-KR" altLang="en-US" spc="-50" dirty="0" err="1"/>
              <a:t>딕셔너리와</a:t>
            </a:r>
            <a:r>
              <a:rPr lang="ko-KR" altLang="en-US" spc="-50" dirty="0"/>
              <a:t> 함께 사용하기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721543"/>
              </p:ext>
            </p:extLst>
          </p:nvPr>
        </p:nvGraphicFramePr>
        <p:xfrm>
          <a:off x="7004887" y="1882012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name : 7D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건조 망고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type :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당절임</a:t>
                      </a: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ingredient : ['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망고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설탕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메타중아황산나트륨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', '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치자황색소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']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origin :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필리핀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83773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446312"/>
            <a:ext cx="941895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04925" algn="l"/>
              </a:tabLst>
            </a:pPr>
            <a:r>
              <a:rPr sz="4300" spc="-300" dirty="0">
                <a:latin typeface="Arial"/>
                <a:cs typeface="Arial"/>
              </a:rPr>
              <a:t>Q6-3	</a:t>
            </a:r>
            <a:r>
              <a:rPr sz="4300" spc="-45" dirty="0"/>
              <a:t>딕셔너리로</a:t>
            </a:r>
            <a:r>
              <a:rPr sz="4300" spc="-340" dirty="0"/>
              <a:t> </a:t>
            </a:r>
            <a:r>
              <a:rPr sz="4300" spc="-30" dirty="0"/>
              <a:t>성적</a:t>
            </a:r>
            <a:r>
              <a:rPr sz="4300" spc="-350" dirty="0"/>
              <a:t> </a:t>
            </a:r>
            <a:r>
              <a:rPr sz="4300" spc="30" dirty="0"/>
              <a:t>합계</a:t>
            </a:r>
            <a:r>
              <a:rPr sz="4300" spc="30" dirty="0">
                <a:latin typeface="Arial"/>
                <a:cs typeface="Arial"/>
              </a:rPr>
              <a:t>/</a:t>
            </a:r>
            <a:r>
              <a:rPr sz="4300" spc="30" dirty="0"/>
              <a:t>평균</a:t>
            </a:r>
            <a:r>
              <a:rPr sz="4300" spc="-335" dirty="0"/>
              <a:t> </a:t>
            </a:r>
            <a:r>
              <a:rPr sz="4300" spc="-55" dirty="0"/>
              <a:t>구하기</a:t>
            </a:r>
            <a:endParaRPr sz="4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6933" y="1871706"/>
            <a:ext cx="5692775" cy="39820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김예진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박영진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95,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김소희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84}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41220" algn="l"/>
              </a:tabLst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9022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6926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scores[key]))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607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25065" algn="l"/>
              </a:tabLst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sum/len(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607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(sum,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36560" y="1865210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김예진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박영진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95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김소희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269,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89.67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1F1CBC-9CA5-4A3C-9DF8-8CDC994FA7CF}"/>
              </a:ext>
            </a:extLst>
          </p:cNvPr>
          <p:cNvSpPr/>
          <p:nvPr/>
        </p:nvSpPr>
        <p:spPr>
          <a:xfrm>
            <a:off x="1714850" y="610739"/>
            <a:ext cx="8762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팩토리란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기존의 공장 자동화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(Factory Automation, FA)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에서 한 발 더 나아간 개념으로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제품의 기획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설계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생산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유통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판매 등 전 생산과정을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ICT(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정보통신기술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로 통합하여 최소의</a:t>
            </a:r>
          </a:p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비용과 시간으로 고객 맞춤형 제품을 생산하는 진화된 공장을 의미함 </a:t>
            </a:r>
            <a:r>
              <a:rPr lang="en-US" altLang="ko-KR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IoT 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환경에서 빅데이터와 </a:t>
            </a:r>
            <a:r>
              <a:rPr lang="en-US" altLang="ko-KR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AI </a:t>
            </a:r>
            <a:r>
              <a:rPr lang="ko-KR" altLang="en-US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분석을 통해 제어되는 지능형 공장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을 의미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  <a:p>
            <a:pPr algn="just" defTabSz="457200" latinLnBrk="0"/>
            <a:r>
              <a:rPr lang="ko-KR" altLang="en-US" u="sng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모든 공장을 하나의 공장이 움직이는 것과 같이 상호 연동되어 움직이며</a:t>
            </a:r>
            <a:r>
              <a:rPr lang="en-US" altLang="ko-KR" u="sng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u="sng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</a:t>
            </a:r>
            <a:r>
              <a:rPr lang="en-US" altLang="ko-KR" u="sng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u="sng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산업혁명으로 불리고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AB695-F361-4845-A36A-8BCD95D2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00" y="2313729"/>
            <a:ext cx="6354001" cy="435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7807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716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Q6-4	</a:t>
            </a:r>
            <a:r>
              <a:rPr spc="-40" dirty="0"/>
              <a:t>딕셔너리로</a:t>
            </a:r>
            <a:r>
              <a:rPr spc="-385" dirty="0"/>
              <a:t> </a:t>
            </a:r>
            <a:r>
              <a:rPr spc="-25" dirty="0"/>
              <a:t>정보</a:t>
            </a:r>
            <a:r>
              <a:rPr spc="-380" dirty="0"/>
              <a:t> </a:t>
            </a:r>
            <a:r>
              <a:rPr spc="-25" dirty="0"/>
              <a:t>접근</a:t>
            </a:r>
            <a:r>
              <a:rPr spc="-385" dirty="0"/>
              <a:t> </a:t>
            </a:r>
            <a:r>
              <a:rPr spc="-50" dirty="0"/>
              <a:t>제어하기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6178" y="2053516"/>
            <a:ext cx="5692775" cy="36556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{'id':'admin',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'password':'11111'}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1320165" lvl="0" indent="-63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1381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아이디를 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')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in_password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비밀번호를 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52895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231390" algn="l"/>
                <a:tab pos="4986655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(in_id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in_password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모든 정보에 접근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가능합니다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정보에 접근 권한이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없습니다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25867" y="2047024"/>
          <a:ext cx="3936365" cy="1414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5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9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911">
                <a:tc>
                  <a:txBody>
                    <a:bodyPr/>
                    <a:lstStyle/>
                    <a:p>
                      <a:pPr marL="143510" marR="142938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ocella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13093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정보에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접근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권한이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없습니다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25867" y="3875824"/>
          <a:ext cx="3936365" cy="1414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35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5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 결과</a:t>
                      </a:r>
                      <a:r>
                        <a:rPr sz="1200" spc="-9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2911">
                <a:tc>
                  <a:txBody>
                    <a:bodyPr/>
                    <a:lstStyle/>
                    <a:p>
                      <a:pPr marL="143510" marR="142938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아이디를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admin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비밀번호를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11111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모든 정보에 접근</a:t>
                      </a:r>
                      <a:r>
                        <a:rPr sz="1400" spc="-2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가능합니다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446312"/>
            <a:ext cx="109029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465" dirty="0">
                <a:latin typeface="Arial"/>
                <a:cs typeface="Arial"/>
              </a:rPr>
              <a:t>Q</a:t>
            </a:r>
            <a:r>
              <a:rPr sz="4300" spc="-355" dirty="0">
                <a:latin typeface="Arial"/>
                <a:cs typeface="Arial"/>
              </a:rPr>
              <a:t>6</a:t>
            </a:r>
            <a:r>
              <a:rPr sz="4300" spc="-165" dirty="0">
                <a:latin typeface="Arial"/>
                <a:cs typeface="Arial"/>
              </a:rPr>
              <a:t>-</a:t>
            </a:r>
            <a:r>
              <a:rPr sz="4300" spc="-215" dirty="0">
                <a:latin typeface="Arial"/>
                <a:cs typeface="Arial"/>
              </a:rPr>
              <a:t>5</a:t>
            </a:r>
            <a:endParaRPr sz="4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1226" y="446312"/>
            <a:ext cx="805180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3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딕셔너리로</a:t>
            </a:r>
            <a:r>
              <a:rPr kumimoji="0" sz="43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3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</a:t>
            </a:r>
            <a:r>
              <a:rPr kumimoji="0" sz="4300" b="0" i="0" u="none" strike="noStrike" kern="1200" cap="none" spc="-3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3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단어</a:t>
            </a:r>
            <a:r>
              <a:rPr kumimoji="0" sz="4300" b="0" i="0" u="none" strike="noStrike" kern="1200" cap="none" spc="-3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3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퀴즈</a:t>
            </a:r>
            <a:r>
              <a:rPr kumimoji="0" sz="4300" b="0" i="0" u="none" strike="noStrike" kern="1200" cap="none" spc="-3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3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만들기</a:t>
            </a:r>
            <a:endParaRPr kumimoji="0" sz="4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9589" y="2055560"/>
            <a:ext cx="5692775" cy="3768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16383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사과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':'apple', 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':'computer',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학교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':'school',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책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상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':'desk',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자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':'chair'}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67945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9509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in_word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input('%s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해당되는 영어 단어를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입력해주세요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198247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2270" algn="l"/>
                <a:tab pos="3429635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words[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_]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정답입니다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틀렸습니다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3915" y="2052370"/>
          <a:ext cx="4856480" cy="3770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5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85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1275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05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사과에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해당되는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단어를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apple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정답입니다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컴퓨터에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해당되는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단어를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commputer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학교에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해당되는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단어를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school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정답입니다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책상에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해당되는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단어를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tesk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의자에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해당되는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단어를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입력해주세요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chaaar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0" dirty="0"/>
              <a:t> </a:t>
            </a:r>
            <a:r>
              <a:rPr spc="-180" dirty="0"/>
              <a:t>07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58496" y="2901138"/>
            <a:ext cx="1220470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함수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512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0000"/>
                </a:solidFill>
              </a:rPr>
              <a:t>함수 </a:t>
            </a:r>
            <a:r>
              <a:rPr spc="-35" dirty="0">
                <a:solidFill>
                  <a:srgbClr val="000000"/>
                </a:solidFill>
              </a:rPr>
              <a:t>정의와</a:t>
            </a:r>
            <a:r>
              <a:rPr spc="-76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호출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4905" y="2135379"/>
            <a:ext cx="5879299" cy="3636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파이썬의 </a:t>
            </a:r>
            <a:r>
              <a:rPr spc="-25" dirty="0">
                <a:solidFill>
                  <a:srgbClr val="000000"/>
                </a:solidFill>
              </a:rPr>
              <a:t>내장</a:t>
            </a:r>
            <a:r>
              <a:rPr spc="-75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함수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77065" y="1886712"/>
            <a:ext cx="6632816" cy="4021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4569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0000"/>
                </a:solidFill>
              </a:rPr>
              <a:t>매개</a:t>
            </a:r>
            <a:r>
              <a:rPr spc="-440" dirty="0">
                <a:solidFill>
                  <a:srgbClr val="000000"/>
                </a:solidFill>
              </a:rPr>
              <a:t> </a:t>
            </a:r>
            <a:r>
              <a:rPr spc="-150" dirty="0">
                <a:solidFill>
                  <a:srgbClr val="000000"/>
                </a:solidFill>
              </a:rPr>
              <a:t>변수란</a:t>
            </a:r>
            <a:r>
              <a:rPr spc="-15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0574" y="2405647"/>
            <a:ext cx="9642465" cy="2737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153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매개 </a:t>
            </a:r>
            <a:r>
              <a:rPr spc="-35" dirty="0"/>
              <a:t>변수가</a:t>
            </a:r>
            <a:r>
              <a:rPr spc="-990" dirty="0"/>
              <a:t> </a:t>
            </a:r>
            <a:r>
              <a:rPr spc="-114" dirty="0">
                <a:latin typeface="Arial"/>
                <a:cs typeface="Arial"/>
              </a:rPr>
              <a:t>1</a:t>
            </a:r>
            <a:r>
              <a:rPr spc="-114" dirty="0"/>
              <a:t>개인 </a:t>
            </a:r>
            <a:r>
              <a:rPr spc="-50" dirty="0"/>
              <a:t>경우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0715" y="2383955"/>
            <a:ext cx="226060" cy="3070225"/>
          </a:xfrm>
          <a:custGeom>
            <a:avLst/>
            <a:gdLst/>
            <a:ahLst/>
            <a:cxnLst/>
            <a:rect l="l" t="t" r="r" b="b"/>
            <a:pathLst>
              <a:path w="226060" h="3070225">
                <a:moveTo>
                  <a:pt x="0" y="0"/>
                </a:moveTo>
                <a:lnTo>
                  <a:pt x="225920" y="0"/>
                </a:lnTo>
                <a:lnTo>
                  <a:pt x="22592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6648" y="2383955"/>
            <a:ext cx="4578985" cy="3070225"/>
          </a:xfrm>
          <a:custGeom>
            <a:avLst/>
            <a:gdLst/>
            <a:ahLst/>
            <a:cxnLst/>
            <a:rect l="l" t="t" r="r" b="b"/>
            <a:pathLst>
              <a:path w="4578985" h="3070225">
                <a:moveTo>
                  <a:pt x="0" y="0"/>
                </a:moveTo>
                <a:lnTo>
                  <a:pt x="4578604" y="0"/>
                </a:lnTo>
                <a:lnTo>
                  <a:pt x="4578604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0717" y="2380773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5242" y="2380773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7542" y="2383948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7542" y="5454029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5222" y="2372808"/>
            <a:ext cx="329628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55511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even_odd(num)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짝수이다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홀수이다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1443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even_odd(7) 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dd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80263" y="2381288"/>
          <a:ext cx="4014470" cy="304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667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은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는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홀수이다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16</a:t>
                      </a:r>
                      <a:r>
                        <a:rPr sz="1800" spc="-50" dirty="0">
                          <a:latin typeface="Arial Unicode MS"/>
                          <a:cs typeface="Arial Unicode MS"/>
                        </a:rPr>
                        <a:t>은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50" dirty="0">
                          <a:latin typeface="Arial Unicode MS"/>
                          <a:cs typeface="Arial Unicode MS"/>
                        </a:rPr>
                        <a:t>는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짝수이다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07542" y="2080260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188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매개</a:t>
            </a:r>
            <a:r>
              <a:rPr spc="-375" dirty="0"/>
              <a:t> </a:t>
            </a:r>
            <a:r>
              <a:rPr spc="-35" dirty="0"/>
              <a:t>변수가</a:t>
            </a:r>
            <a:r>
              <a:rPr spc="-375" dirty="0"/>
              <a:t> </a:t>
            </a:r>
            <a:r>
              <a:rPr spc="-25" dirty="0"/>
              <a:t>여러</a:t>
            </a:r>
            <a:r>
              <a:rPr spc="-370" dirty="0"/>
              <a:t> </a:t>
            </a:r>
            <a:r>
              <a:rPr spc="-25" dirty="0"/>
              <a:t>개인</a:t>
            </a:r>
            <a:r>
              <a:rPr spc="-375" dirty="0"/>
              <a:t> </a:t>
            </a:r>
            <a:r>
              <a:rPr spc="-50" dirty="0"/>
              <a:t>경우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6119" y="1926755"/>
            <a:ext cx="267335" cy="4167504"/>
          </a:xfrm>
          <a:custGeom>
            <a:avLst/>
            <a:gdLst/>
            <a:ahLst/>
            <a:cxnLst/>
            <a:rect l="l" t="t" r="r" b="b"/>
            <a:pathLst>
              <a:path w="267334" h="4167504">
                <a:moveTo>
                  <a:pt x="0" y="0"/>
                </a:moveTo>
                <a:lnTo>
                  <a:pt x="267042" y="0"/>
                </a:lnTo>
                <a:lnTo>
                  <a:pt x="267042" y="4167365"/>
                </a:lnTo>
                <a:lnTo>
                  <a:pt x="0" y="41673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3162" y="1926755"/>
            <a:ext cx="5412105" cy="4167504"/>
          </a:xfrm>
          <a:custGeom>
            <a:avLst/>
            <a:gdLst/>
            <a:ahLst/>
            <a:cxnLst/>
            <a:rect l="l" t="t" r="r" b="b"/>
            <a:pathLst>
              <a:path w="5412105" h="4167504">
                <a:moveTo>
                  <a:pt x="0" y="0"/>
                </a:moveTo>
                <a:lnTo>
                  <a:pt x="5411749" y="0"/>
                </a:lnTo>
                <a:lnTo>
                  <a:pt x="5411749" y="4167365"/>
                </a:lnTo>
                <a:lnTo>
                  <a:pt x="0" y="41673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6124" y="1923573"/>
            <a:ext cx="0" cy="4173854"/>
          </a:xfrm>
          <a:custGeom>
            <a:avLst/>
            <a:gdLst/>
            <a:ahLst/>
            <a:cxnLst/>
            <a:rect l="l" t="t" r="r" b="b"/>
            <a:pathLst>
              <a:path h="4173854">
                <a:moveTo>
                  <a:pt x="0" y="0"/>
                </a:moveTo>
                <a:lnTo>
                  <a:pt x="0" y="41737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4911" y="1923573"/>
            <a:ext cx="0" cy="4173854"/>
          </a:xfrm>
          <a:custGeom>
            <a:avLst/>
            <a:gdLst/>
            <a:ahLst/>
            <a:cxnLst/>
            <a:rect l="l" t="t" r="r" b="b"/>
            <a:pathLst>
              <a:path h="4173854">
                <a:moveTo>
                  <a:pt x="0" y="0"/>
                </a:moveTo>
                <a:lnTo>
                  <a:pt x="0" y="41737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2949" y="1926748"/>
            <a:ext cx="5685155" cy="0"/>
          </a:xfrm>
          <a:custGeom>
            <a:avLst/>
            <a:gdLst/>
            <a:ahLst/>
            <a:cxnLst/>
            <a:rect l="l" t="t" r="r" b="b"/>
            <a:pathLst>
              <a:path w="5685155">
                <a:moveTo>
                  <a:pt x="0" y="0"/>
                </a:moveTo>
                <a:lnTo>
                  <a:pt x="568514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2949" y="6094109"/>
            <a:ext cx="5685155" cy="0"/>
          </a:xfrm>
          <a:custGeom>
            <a:avLst/>
            <a:gdLst/>
            <a:ahLst/>
            <a:cxnLst/>
            <a:rect l="l" t="t" r="r" b="b"/>
            <a:pathLst>
              <a:path w="5685155">
                <a:moveTo>
                  <a:pt x="0" y="0"/>
                </a:moveTo>
                <a:lnTo>
                  <a:pt x="568514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850951" y="1924088"/>
          <a:ext cx="4402455" cy="3044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2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667">
                <a:tc>
                  <a:txBody>
                    <a:bodyPr/>
                    <a:lstStyle/>
                    <a:p>
                      <a:pPr marL="143510" marR="3778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김지영님은 빨강을 좋아하지</a:t>
                      </a:r>
                      <a:r>
                        <a:rPr sz="1800" spc="-37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않습니다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홍채영님은 노랑을 조금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좋아합니다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진소진님은 파랑을 매우</a:t>
                      </a:r>
                      <a:r>
                        <a:rPr sz="1800" spc="-3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좋아합니다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854963" y="1623060"/>
            <a:ext cx="1711960" cy="302260"/>
          </a:xfrm>
          <a:custGeom>
            <a:avLst/>
            <a:gdLst/>
            <a:ahLst/>
            <a:cxnLst/>
            <a:rect l="l" t="t" r="r" b="b"/>
            <a:pathLst>
              <a:path w="1711960" h="302260">
                <a:moveTo>
                  <a:pt x="0" y="0"/>
                </a:moveTo>
                <a:lnTo>
                  <a:pt x="1711452" y="0"/>
                </a:lnTo>
                <a:lnTo>
                  <a:pt x="1711452" y="301751"/>
                </a:lnTo>
                <a:lnTo>
                  <a:pt x="0" y="301751"/>
                </a:lnTo>
                <a:lnTo>
                  <a:pt x="0" y="0"/>
                </a:lnTo>
                <a:close/>
              </a:path>
            </a:pathLst>
          </a:custGeom>
          <a:solidFill>
            <a:srgbClr val="68892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9041" y="1627112"/>
            <a:ext cx="5216525" cy="433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975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96850" marR="1754505" lvl="0" indent="-184785" algn="l" defTabSz="914400" rtl="0" eaLnBrk="1" fontAlgn="auto" latinLnBrk="1" hangingPunct="1">
              <a:lnSpc>
                <a:spcPct val="150000"/>
              </a:lnSpc>
              <a:spcBef>
                <a:spcPts val="3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favorate_color(name,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amount)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(amount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96850" marR="508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님은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좋아하지 않습니다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color))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(amount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2)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96850" marR="207645" lvl="0" indent="1841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님은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조금 좋아합니다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color))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님은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매우 좋아합니다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favorate_color('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김지영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빨강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favorate_color('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홍채영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노랑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favorate_color('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진소진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파랑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990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매개 변수</a:t>
            </a:r>
            <a:r>
              <a:rPr spc="-765" dirty="0"/>
              <a:t> </a:t>
            </a:r>
            <a:r>
              <a:rPr spc="-215" dirty="0">
                <a:latin typeface="Arial"/>
                <a:cs typeface="Arial"/>
              </a:rPr>
              <a:t>*args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914" y="2103539"/>
            <a:ext cx="267335" cy="3801745"/>
          </a:xfrm>
          <a:custGeom>
            <a:avLst/>
            <a:gdLst/>
            <a:ahLst/>
            <a:cxnLst/>
            <a:rect l="l" t="t" r="r" b="b"/>
            <a:pathLst>
              <a:path w="267334" h="3801745">
                <a:moveTo>
                  <a:pt x="0" y="0"/>
                </a:moveTo>
                <a:lnTo>
                  <a:pt x="267042" y="0"/>
                </a:lnTo>
                <a:lnTo>
                  <a:pt x="267042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0957" y="2103539"/>
            <a:ext cx="5412105" cy="3801745"/>
          </a:xfrm>
          <a:custGeom>
            <a:avLst/>
            <a:gdLst/>
            <a:ahLst/>
            <a:cxnLst/>
            <a:rect l="l" t="t" r="r" b="b"/>
            <a:pathLst>
              <a:path w="5412105" h="3801745">
                <a:moveTo>
                  <a:pt x="0" y="0"/>
                </a:moveTo>
                <a:lnTo>
                  <a:pt x="5411749" y="0"/>
                </a:lnTo>
                <a:lnTo>
                  <a:pt x="5411749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3915" y="2100357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2702" y="2100357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0740" y="2103532"/>
            <a:ext cx="5685155" cy="0"/>
          </a:xfrm>
          <a:custGeom>
            <a:avLst/>
            <a:gdLst/>
            <a:ahLst/>
            <a:cxnLst/>
            <a:rect l="l" t="t" r="r" b="b"/>
            <a:pathLst>
              <a:path w="5685155">
                <a:moveTo>
                  <a:pt x="0" y="0"/>
                </a:moveTo>
                <a:lnTo>
                  <a:pt x="568514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0740" y="5905132"/>
            <a:ext cx="5685155" cy="0"/>
          </a:xfrm>
          <a:custGeom>
            <a:avLst/>
            <a:gdLst/>
            <a:ahLst/>
            <a:cxnLst/>
            <a:rect l="l" t="t" r="r" b="b"/>
            <a:pathLst>
              <a:path w="5685155">
                <a:moveTo>
                  <a:pt x="0" y="0"/>
                </a:moveTo>
                <a:lnTo>
                  <a:pt x="568514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9532" y="2092392"/>
            <a:ext cx="4264025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45046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average(*scores)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190944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range(len(scores))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scores[i]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sum/len(scores)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과목의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(len(scores),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average(80,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90,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average(75,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80, 94,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78)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average(80,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73, 76, 86,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058215" y="2100872"/>
          <a:ext cx="4116070" cy="2319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224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800" spc="-25" dirty="0">
                          <a:latin typeface="Arial Unicode MS"/>
                          <a:cs typeface="Arial Unicode MS"/>
                        </a:rPr>
                        <a:t>과목의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90.00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800" spc="-25" dirty="0">
                          <a:latin typeface="Arial Unicode MS"/>
                          <a:cs typeface="Arial Unicode MS"/>
                        </a:rPr>
                        <a:t>과목의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81.75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800" spc="-25" dirty="0">
                          <a:latin typeface="Arial Unicode MS"/>
                          <a:cs typeface="Arial Unicode MS"/>
                        </a:rPr>
                        <a:t>과목의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79.40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40740" y="1799844"/>
            <a:ext cx="171323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45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파이썬의</a:t>
            </a:r>
            <a:r>
              <a:rPr spc="-380" dirty="0"/>
              <a:t> </a:t>
            </a:r>
            <a:r>
              <a:rPr spc="-25" dirty="0"/>
              <a:t>값에</a:t>
            </a:r>
            <a:r>
              <a:rPr spc="-380" dirty="0"/>
              <a:t> </a:t>
            </a:r>
            <a:r>
              <a:rPr spc="-25" dirty="0"/>
              <a:t>의한</a:t>
            </a:r>
            <a:r>
              <a:rPr spc="-380" dirty="0"/>
              <a:t> </a:t>
            </a:r>
            <a:r>
              <a:rPr spc="-50" dirty="0"/>
              <a:t>호출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2907" y="2121827"/>
            <a:ext cx="226060" cy="3801745"/>
          </a:xfrm>
          <a:custGeom>
            <a:avLst/>
            <a:gdLst/>
            <a:ahLst/>
            <a:cxnLst/>
            <a:rect l="l" t="t" r="r" b="b"/>
            <a:pathLst>
              <a:path w="226060" h="3801745">
                <a:moveTo>
                  <a:pt x="0" y="0"/>
                </a:moveTo>
                <a:lnTo>
                  <a:pt x="225920" y="0"/>
                </a:lnTo>
                <a:lnTo>
                  <a:pt x="225920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8840" y="2121827"/>
            <a:ext cx="4578985" cy="3801745"/>
          </a:xfrm>
          <a:custGeom>
            <a:avLst/>
            <a:gdLst/>
            <a:ahLst/>
            <a:cxnLst/>
            <a:rect l="l" t="t" r="r" b="b"/>
            <a:pathLst>
              <a:path w="4578985" h="3801745">
                <a:moveTo>
                  <a:pt x="0" y="0"/>
                </a:moveTo>
                <a:lnTo>
                  <a:pt x="4578604" y="0"/>
                </a:lnTo>
                <a:lnTo>
                  <a:pt x="4578604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2909" y="2118645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7433" y="2118645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9734" y="2121820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9734" y="5923420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7211" y="2110680"/>
            <a:ext cx="2945765" cy="36842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서브 루틴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1951989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func(x)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print('func()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16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93167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루틴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6733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16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92455" y="2119160"/>
          <a:ext cx="4014470" cy="226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379">
                <a:tc>
                  <a:txBody>
                    <a:bodyPr/>
                    <a:lstStyle/>
                    <a:p>
                      <a:pPr marL="143510" marR="1898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메인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id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140719703827120 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func()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100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id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140719703830000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메인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id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140719703827120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19734" y="1818132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F3253A-B6AB-4C16-8F28-0D3B66F71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47" y="2378311"/>
            <a:ext cx="6568580" cy="42502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8D20C4F-C786-4CB5-93CD-A372B2BBD4B7}"/>
              </a:ext>
            </a:extLst>
          </p:cNvPr>
          <p:cNvSpPr/>
          <p:nvPr/>
        </p:nvSpPr>
        <p:spPr>
          <a:xfrm>
            <a:off x="1624668" y="650807"/>
            <a:ext cx="904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생산시스템의 부가가치를 극대화하기 위해서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HW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와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SW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가 결합된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ICT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융합형 기계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장비 및 생산시스템 패키지 공급 확대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A64059-2D2A-4525-A54A-21AD5EE1F3DE}"/>
              </a:ext>
            </a:extLst>
          </p:cNvPr>
          <p:cNvSpPr/>
          <p:nvPr/>
        </p:nvSpPr>
        <p:spPr>
          <a:xfrm>
            <a:off x="1624668" y="1454981"/>
            <a:ext cx="8959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생산시스템 공급업체들이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ICT(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정보통신기술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Information &amp; Communication Technology)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를 접목하여 장비들의 최적운영을 지원하는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SW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를 동반 개발하고 장비와 결합 된 형태로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패키지화하여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공급하는 시장이 급증</a:t>
            </a:r>
          </a:p>
        </p:txBody>
      </p:sp>
    </p:spTree>
    <p:extLst>
      <p:ext uri="{BB962C8B-B14F-4D97-AF65-F5344CB8AC3E}">
        <p14:creationId xmlns:p14="http://schemas.microsoft.com/office/powerpoint/2010/main" val="41926257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2638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파이썬의</a:t>
            </a:r>
            <a:r>
              <a:rPr spc="-380" dirty="0"/>
              <a:t> </a:t>
            </a:r>
            <a:r>
              <a:rPr spc="-40" dirty="0"/>
              <a:t>레퍼런스에</a:t>
            </a:r>
            <a:r>
              <a:rPr spc="-395" dirty="0"/>
              <a:t> </a:t>
            </a:r>
            <a:r>
              <a:rPr spc="-25" dirty="0"/>
              <a:t>의한</a:t>
            </a:r>
            <a:r>
              <a:rPr spc="-370" dirty="0"/>
              <a:t> </a:t>
            </a:r>
            <a:r>
              <a:rPr spc="-50" dirty="0"/>
              <a:t>호출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2219" y="2115731"/>
            <a:ext cx="226060" cy="3801745"/>
          </a:xfrm>
          <a:custGeom>
            <a:avLst/>
            <a:gdLst/>
            <a:ahLst/>
            <a:cxnLst/>
            <a:rect l="l" t="t" r="r" b="b"/>
            <a:pathLst>
              <a:path w="226059" h="3801745">
                <a:moveTo>
                  <a:pt x="0" y="0"/>
                </a:moveTo>
                <a:lnTo>
                  <a:pt x="225920" y="0"/>
                </a:lnTo>
                <a:lnTo>
                  <a:pt x="225920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78152" y="2115731"/>
            <a:ext cx="4578985" cy="3801745"/>
          </a:xfrm>
          <a:custGeom>
            <a:avLst/>
            <a:gdLst/>
            <a:ahLst/>
            <a:cxnLst/>
            <a:rect l="l" t="t" r="r" b="b"/>
            <a:pathLst>
              <a:path w="4578985" h="3801745">
                <a:moveTo>
                  <a:pt x="0" y="0"/>
                </a:moveTo>
                <a:lnTo>
                  <a:pt x="4578604" y="0"/>
                </a:lnTo>
                <a:lnTo>
                  <a:pt x="4578604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2221" y="2112549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6746" y="2112549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9046" y="2115724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9046" y="5917324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46523" y="2104584"/>
            <a:ext cx="2945765" cy="36842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서브 루틴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84150" marR="1939289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func(x)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x[0]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print('func()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루틴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6733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r>
              <a:rPr kumimoji="0" sz="16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id(x))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521767" y="2113064"/>
          <a:ext cx="4475480" cy="1916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9907">
                <a:tc>
                  <a:txBody>
                    <a:bodyPr/>
                    <a:lstStyle/>
                    <a:p>
                      <a:pPr marL="143510">
                        <a:lnSpc>
                          <a:spcPts val="215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메인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[1,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2,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3]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id</a:t>
                      </a:r>
                      <a:r>
                        <a:rPr sz="1800" spc="-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2768370614984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215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func()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[100,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2,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3]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id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3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2768370614984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메인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[100,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2,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3]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id</a:t>
                      </a:r>
                      <a:r>
                        <a:rPr sz="18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2768370614984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49046" y="1812035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9090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함수 값의</a:t>
            </a:r>
            <a:r>
              <a:rPr spc="-770" dirty="0"/>
              <a:t> </a:t>
            </a:r>
            <a:r>
              <a:rPr spc="-50" dirty="0"/>
              <a:t>반환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8859" y="1932851"/>
            <a:ext cx="226060" cy="4167504"/>
          </a:xfrm>
          <a:custGeom>
            <a:avLst/>
            <a:gdLst/>
            <a:ahLst/>
            <a:cxnLst/>
            <a:rect l="l" t="t" r="r" b="b"/>
            <a:pathLst>
              <a:path w="226059" h="4167504">
                <a:moveTo>
                  <a:pt x="0" y="0"/>
                </a:moveTo>
                <a:lnTo>
                  <a:pt x="225920" y="0"/>
                </a:lnTo>
                <a:lnTo>
                  <a:pt x="225920" y="4167365"/>
                </a:lnTo>
                <a:lnTo>
                  <a:pt x="0" y="41673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4792" y="1932851"/>
            <a:ext cx="5219065" cy="4167504"/>
          </a:xfrm>
          <a:custGeom>
            <a:avLst/>
            <a:gdLst/>
            <a:ahLst/>
            <a:cxnLst/>
            <a:rect l="l" t="t" r="r" b="b"/>
            <a:pathLst>
              <a:path w="5219065" h="4167504">
                <a:moveTo>
                  <a:pt x="0" y="0"/>
                </a:moveTo>
                <a:lnTo>
                  <a:pt x="5218887" y="0"/>
                </a:lnTo>
                <a:lnTo>
                  <a:pt x="5218887" y="4167365"/>
                </a:lnTo>
                <a:lnTo>
                  <a:pt x="0" y="41673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8861" y="1929669"/>
            <a:ext cx="0" cy="4173854"/>
          </a:xfrm>
          <a:custGeom>
            <a:avLst/>
            <a:gdLst/>
            <a:ahLst/>
            <a:cxnLst/>
            <a:rect l="l" t="t" r="r" b="b"/>
            <a:pathLst>
              <a:path h="4173854">
                <a:moveTo>
                  <a:pt x="0" y="0"/>
                </a:moveTo>
                <a:lnTo>
                  <a:pt x="0" y="41737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83680" y="1929669"/>
            <a:ext cx="0" cy="4173854"/>
          </a:xfrm>
          <a:custGeom>
            <a:avLst/>
            <a:gdLst/>
            <a:ahLst/>
            <a:cxnLst/>
            <a:rect l="l" t="t" r="r" b="b"/>
            <a:pathLst>
              <a:path h="4173854">
                <a:moveTo>
                  <a:pt x="0" y="0"/>
                </a:moveTo>
                <a:lnTo>
                  <a:pt x="0" y="41737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5686" y="1932844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35686" y="6100204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33163" y="1921704"/>
            <a:ext cx="452310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88353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circle_area(r)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3.14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5814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radius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반지름을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circle_area(radius)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반지름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원의 면적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(radius,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5814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radius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반지름을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circle_area(radius)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반지름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원의 면적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(radius,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87527" y="1934019"/>
          <a:ext cx="4475480" cy="193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4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9907">
                <a:tc>
                  <a:txBody>
                    <a:bodyPr/>
                    <a:lstStyle/>
                    <a:p>
                      <a:pPr marL="143510" marR="1242695" algn="just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원의 반지름을 입력하세요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반지름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10,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원의 면적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314.00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원의 반지름을 입력하세요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20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반지름</a:t>
                      </a:r>
                      <a:r>
                        <a:rPr sz="1800" spc="-1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20,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원의</a:t>
                      </a:r>
                      <a:r>
                        <a:rPr sz="18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면적</a:t>
                      </a:r>
                      <a:r>
                        <a:rPr sz="18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5" dirty="0">
                          <a:latin typeface="Arial"/>
                          <a:cs typeface="Arial"/>
                        </a:rPr>
                        <a:t>1256.00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35686" y="1629155"/>
            <a:ext cx="145097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90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Q7-1	</a:t>
            </a:r>
            <a:r>
              <a:rPr spc="-35" dirty="0"/>
              <a:t>함수로</a:t>
            </a:r>
            <a:r>
              <a:rPr spc="-385" dirty="0"/>
              <a:t> </a:t>
            </a:r>
            <a:r>
              <a:rPr spc="-25" dirty="0"/>
              <a:t>정수</a:t>
            </a:r>
            <a:r>
              <a:rPr spc="-380" dirty="0"/>
              <a:t> </a:t>
            </a:r>
            <a:r>
              <a:rPr spc="-25" dirty="0"/>
              <a:t>합계</a:t>
            </a:r>
            <a:r>
              <a:rPr spc="-38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6933" y="1871706"/>
            <a:ext cx="5692775" cy="38087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2138680" algn="l"/>
                <a:tab pos="335280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sum(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9893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range(start,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end+1)</a:t>
            </a:r>
            <a:r>
              <a:rPr kumimoji="0" sz="16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0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 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(start,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end,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607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sum(10,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60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sum(100,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60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sum(1000,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36560" y="1865210"/>
          <a:ext cx="3749040" cy="2880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9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246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~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400" spc="-5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 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5005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100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~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1000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 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495550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1000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~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10000</a:t>
                      </a: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 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49505500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9051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Q7-2	</a:t>
            </a:r>
            <a:r>
              <a:rPr spc="-35" dirty="0"/>
              <a:t>함수로</a:t>
            </a:r>
            <a:r>
              <a:rPr spc="-385" dirty="0"/>
              <a:t> </a:t>
            </a:r>
            <a:r>
              <a:rPr spc="-25" dirty="0"/>
              <a:t>배수</a:t>
            </a:r>
            <a:r>
              <a:rPr spc="-380" dirty="0"/>
              <a:t> </a:t>
            </a:r>
            <a:r>
              <a:rPr spc="-25" dirty="0"/>
              <a:t>합계</a:t>
            </a:r>
            <a:r>
              <a:rPr spc="-380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4677" y="1774170"/>
            <a:ext cx="5901690" cy="41973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13690" marR="199898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시작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끝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369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besu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구할 배수를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369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678554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sum_besu(start,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end,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4325" marR="481965" lvl="0" indent="-63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 중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배수의 합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(start,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end,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besu,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3952" y="1761578"/>
          <a:ext cx="426593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08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58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시작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끝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합계를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구할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배수를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~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400" spc="-5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-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정수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중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의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배수의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33160" y="3462763"/>
            <a:ext cx="4273550" cy="25025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18161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29180" algn="l"/>
                <a:tab pos="344297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sum_besu(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_,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num)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17405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019935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range(n1,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n2+1)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2718435" lvl="0" indent="36703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377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Q7-3	</a:t>
            </a:r>
            <a:r>
              <a:rPr spc="-35" dirty="0"/>
              <a:t>함수로 </a:t>
            </a:r>
            <a:r>
              <a:rPr spc="-40" dirty="0"/>
              <a:t>최대공약수</a:t>
            </a:r>
            <a:r>
              <a:rPr spc="-755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5845" y="1780266"/>
            <a:ext cx="5431790" cy="41973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5941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range(1,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small+1):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65505" marR="528320" lvl="0" indent="-18288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760220" algn="l"/>
                <a:tab pos="2146935" algn="l"/>
                <a:tab pos="3236595" algn="l"/>
                <a:tab pos="4315460" algn="l"/>
              </a:tabLst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if((x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(y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0)):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4325" marR="1107440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int(input("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번째 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"))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int(input("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 번째 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4325" marR="415925" lvl="0" indent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max_gong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computeMaxGong(num1,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num2)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와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최대공약수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(num1,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432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237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45120" y="1767674"/>
          <a:ext cx="426593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584">
                <a:tc>
                  <a:txBody>
                    <a:bodyPr/>
                    <a:lstStyle/>
                    <a:p>
                      <a:pPr marL="143510" marR="183515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첫 번째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33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두 번째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44 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33</a:t>
                      </a:r>
                      <a:r>
                        <a:rPr sz="1400" spc="-40" dirty="0">
                          <a:latin typeface="Arial Unicode MS"/>
                          <a:cs typeface="Arial Unicode MS"/>
                        </a:rPr>
                        <a:t>과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40" dirty="0">
                          <a:latin typeface="Arial Unicode MS"/>
                          <a:cs typeface="Arial Unicode MS"/>
                        </a:rPr>
                        <a:t>와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)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44</a:t>
                      </a:r>
                      <a:r>
                        <a:rPr sz="1400" spc="-50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최대공약수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34328" y="3468858"/>
            <a:ext cx="4273550" cy="25025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89584" marR="17145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3121660" algn="l"/>
                <a:tab pos="4029710" algn="l"/>
              </a:tabLst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ng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2875915" lvl="0" indent="1841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 else: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2570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람다</a:t>
            </a:r>
            <a:r>
              <a:rPr spc="-445" dirty="0"/>
              <a:t> </a:t>
            </a:r>
            <a:r>
              <a:rPr spc="-50" dirty="0"/>
              <a:t>함수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4193" y="2408339"/>
            <a:ext cx="226060" cy="2568575"/>
          </a:xfrm>
          <a:custGeom>
            <a:avLst/>
            <a:gdLst/>
            <a:ahLst/>
            <a:cxnLst/>
            <a:rect l="l" t="t" r="r" b="b"/>
            <a:pathLst>
              <a:path w="226059" h="2568575">
                <a:moveTo>
                  <a:pt x="0" y="0"/>
                </a:moveTo>
                <a:lnTo>
                  <a:pt x="225920" y="0"/>
                </a:lnTo>
                <a:lnTo>
                  <a:pt x="225920" y="2568409"/>
                </a:lnTo>
                <a:lnTo>
                  <a:pt x="0" y="25684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20126" y="2408339"/>
            <a:ext cx="5219065" cy="2568575"/>
          </a:xfrm>
          <a:custGeom>
            <a:avLst/>
            <a:gdLst/>
            <a:ahLst/>
            <a:cxnLst/>
            <a:rect l="l" t="t" r="r" b="b"/>
            <a:pathLst>
              <a:path w="5219065" h="2568575">
                <a:moveTo>
                  <a:pt x="0" y="0"/>
                </a:moveTo>
                <a:lnTo>
                  <a:pt x="5218887" y="0"/>
                </a:lnTo>
                <a:lnTo>
                  <a:pt x="5218887" y="2568409"/>
                </a:lnTo>
                <a:lnTo>
                  <a:pt x="0" y="25684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4194" y="2405157"/>
            <a:ext cx="0" cy="2574925"/>
          </a:xfrm>
          <a:custGeom>
            <a:avLst/>
            <a:gdLst/>
            <a:ahLst/>
            <a:cxnLst/>
            <a:rect l="l" t="t" r="r" b="b"/>
            <a:pathLst>
              <a:path h="2574925">
                <a:moveTo>
                  <a:pt x="0" y="0"/>
                </a:moveTo>
                <a:lnTo>
                  <a:pt x="0" y="257475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39014" y="2405157"/>
            <a:ext cx="0" cy="2574925"/>
          </a:xfrm>
          <a:custGeom>
            <a:avLst/>
            <a:gdLst/>
            <a:ahLst/>
            <a:cxnLst/>
            <a:rect l="l" t="t" r="r" b="b"/>
            <a:pathLst>
              <a:path h="2574925">
                <a:moveTo>
                  <a:pt x="0" y="0"/>
                </a:moveTo>
                <a:lnTo>
                  <a:pt x="0" y="257475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91019" y="2408332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1019" y="4976746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8701" y="2519820"/>
            <a:ext cx="15982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lambda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a**2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print(x(5))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print(x(10))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861" y="2747048"/>
            <a:ext cx="4475480" cy="1600200"/>
          </a:xfrm>
          <a:custGeom>
            <a:avLst/>
            <a:gdLst/>
            <a:ahLst/>
            <a:cxnLst/>
            <a:rect l="l" t="t" r="r" b="b"/>
            <a:pathLst>
              <a:path w="4475480" h="1600200">
                <a:moveTo>
                  <a:pt x="0" y="0"/>
                </a:moveTo>
                <a:lnTo>
                  <a:pt x="4475416" y="0"/>
                </a:lnTo>
                <a:lnTo>
                  <a:pt x="4475416" y="1599907"/>
                </a:lnTo>
                <a:lnTo>
                  <a:pt x="0" y="1599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2861" y="2409507"/>
            <a:ext cx="4475480" cy="3378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51435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6858" y="2791104"/>
            <a:ext cx="360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1019" y="2104644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649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람다</a:t>
            </a:r>
            <a:r>
              <a:rPr spc="-385" dirty="0"/>
              <a:t> </a:t>
            </a:r>
            <a:r>
              <a:rPr spc="-25" dirty="0"/>
              <a:t>함수</a:t>
            </a:r>
            <a:r>
              <a:rPr spc="-380" dirty="0"/>
              <a:t> </a:t>
            </a:r>
            <a:r>
              <a:rPr spc="-25" dirty="0"/>
              <a:t>사용</a:t>
            </a:r>
            <a:r>
              <a:rPr spc="-385" dirty="0"/>
              <a:t> </a:t>
            </a:r>
            <a:r>
              <a:rPr dirty="0"/>
              <a:t>예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2753" y="1932851"/>
            <a:ext cx="226060" cy="4130040"/>
          </a:xfrm>
          <a:custGeom>
            <a:avLst/>
            <a:gdLst/>
            <a:ahLst/>
            <a:cxnLst/>
            <a:rect l="l" t="t" r="r" b="b"/>
            <a:pathLst>
              <a:path w="226059" h="4130040">
                <a:moveTo>
                  <a:pt x="0" y="0"/>
                </a:moveTo>
                <a:lnTo>
                  <a:pt x="225920" y="0"/>
                </a:lnTo>
                <a:lnTo>
                  <a:pt x="225920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8686" y="1932851"/>
            <a:ext cx="5219065" cy="4130040"/>
          </a:xfrm>
          <a:custGeom>
            <a:avLst/>
            <a:gdLst/>
            <a:ahLst/>
            <a:cxnLst/>
            <a:rect l="l" t="t" r="r" b="b"/>
            <a:pathLst>
              <a:path w="5219065" h="4130040">
                <a:moveTo>
                  <a:pt x="0" y="0"/>
                </a:moveTo>
                <a:lnTo>
                  <a:pt x="5218887" y="0"/>
                </a:lnTo>
                <a:lnTo>
                  <a:pt x="5218887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2754" y="1929669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47573" y="1929669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9579" y="1932844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9579" y="6062359"/>
            <a:ext cx="5451475" cy="0"/>
          </a:xfrm>
          <a:custGeom>
            <a:avLst/>
            <a:gdLst/>
            <a:ahLst/>
            <a:cxnLst/>
            <a:rect l="l" t="t" r="r" b="b"/>
            <a:pathLst>
              <a:path w="5451475">
                <a:moveTo>
                  <a:pt x="0" y="0"/>
                </a:moveTo>
                <a:lnTo>
                  <a:pt x="545117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7261" y="1921704"/>
            <a:ext cx="21615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lambda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y,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print(f(10,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20,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7261" y="3019078"/>
            <a:ext cx="2045335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mul(n)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lambda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97261" y="4116453"/>
            <a:ext cx="966469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811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 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mul(3)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mul(5)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print(g(10))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print(h(10))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1421" y="2271560"/>
            <a:ext cx="4475480" cy="1600200"/>
          </a:xfrm>
          <a:custGeom>
            <a:avLst/>
            <a:gdLst/>
            <a:ahLst/>
            <a:cxnLst/>
            <a:rect l="l" t="t" r="r" b="b"/>
            <a:pathLst>
              <a:path w="4475480" h="1600200">
                <a:moveTo>
                  <a:pt x="0" y="0"/>
                </a:moveTo>
                <a:lnTo>
                  <a:pt x="4475416" y="0"/>
                </a:lnTo>
                <a:lnTo>
                  <a:pt x="4475416" y="1599907"/>
                </a:lnTo>
                <a:lnTo>
                  <a:pt x="0" y="1599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1421" y="1934019"/>
            <a:ext cx="4475480" cy="3378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51435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95418" y="2315616"/>
            <a:ext cx="2451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9579" y="1629155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46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850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지역</a:t>
            </a:r>
            <a:r>
              <a:rPr spc="-385" dirty="0"/>
              <a:t> </a:t>
            </a:r>
            <a:r>
              <a:rPr spc="-35" dirty="0"/>
              <a:t>변수와</a:t>
            </a:r>
            <a:r>
              <a:rPr spc="-380" dirty="0"/>
              <a:t> </a:t>
            </a:r>
            <a:r>
              <a:rPr spc="-25" dirty="0"/>
              <a:t>전역</a:t>
            </a:r>
            <a:r>
              <a:rPr spc="-380" dirty="0"/>
              <a:t> </a:t>
            </a:r>
            <a:r>
              <a:rPr spc="-50" dirty="0"/>
              <a:t>변수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1444" y="2843276"/>
            <a:ext cx="74885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지역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(Local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Variable)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호출된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내에서만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유효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전역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(Global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Variable)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하위의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모든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함수에서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유효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5862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지역</a:t>
            </a:r>
            <a:r>
              <a:rPr spc="-375" dirty="0"/>
              <a:t> </a:t>
            </a:r>
            <a:r>
              <a:rPr spc="-25" dirty="0"/>
              <a:t>변수</a:t>
            </a:r>
            <a:r>
              <a:rPr spc="-375" dirty="0"/>
              <a:t> </a:t>
            </a:r>
            <a:r>
              <a:rPr spc="-25" dirty="0"/>
              <a:t>사용</a:t>
            </a:r>
            <a:r>
              <a:rPr spc="-375" dirty="0"/>
              <a:t> </a:t>
            </a:r>
            <a:r>
              <a:rPr spc="-25" dirty="0"/>
              <a:t>시의</a:t>
            </a:r>
            <a:r>
              <a:rPr spc="-365" dirty="0"/>
              <a:t> </a:t>
            </a:r>
            <a:r>
              <a:rPr spc="-50" dirty="0"/>
              <a:t>오류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8305" y="2182774"/>
            <a:ext cx="226060" cy="3529329"/>
          </a:xfrm>
          <a:custGeom>
            <a:avLst/>
            <a:gdLst/>
            <a:ahLst/>
            <a:cxnLst/>
            <a:rect l="l" t="t" r="r" b="b"/>
            <a:pathLst>
              <a:path w="226059" h="3529329">
                <a:moveTo>
                  <a:pt x="0" y="0"/>
                </a:moveTo>
                <a:lnTo>
                  <a:pt x="225920" y="0"/>
                </a:lnTo>
                <a:lnTo>
                  <a:pt x="225920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4238" y="2182774"/>
            <a:ext cx="4755515" cy="3529329"/>
          </a:xfrm>
          <a:custGeom>
            <a:avLst/>
            <a:gdLst/>
            <a:ahLst/>
            <a:cxnLst/>
            <a:rect l="l" t="t" r="r" b="b"/>
            <a:pathLst>
              <a:path w="4755515" h="3529329">
                <a:moveTo>
                  <a:pt x="0" y="0"/>
                </a:moveTo>
                <a:lnTo>
                  <a:pt x="4755121" y="0"/>
                </a:lnTo>
                <a:lnTo>
                  <a:pt x="4755121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8307" y="2179604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9359" y="2179604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5132" y="2182779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5132" y="5711949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2812" y="2171640"/>
            <a:ext cx="91186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9464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729501" y="2180120"/>
          <a:ext cx="4475480" cy="3556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68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b="1" spc="-55" dirty="0">
                          <a:latin typeface="Arial"/>
                          <a:cs typeface="Arial"/>
                        </a:rPr>
                        <a:t>-------------------------------------------------------------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b="1" spc="-50" dirty="0">
                          <a:latin typeface="Arial"/>
                          <a:cs typeface="Arial"/>
                        </a:rPr>
                        <a:t>--------------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b="1" spc="-130" dirty="0">
                          <a:latin typeface="Arial"/>
                          <a:cs typeface="Arial"/>
                        </a:rPr>
                        <a:t>NameError </a:t>
                      </a:r>
                      <a:r>
                        <a:rPr sz="1800" spc="-130" dirty="0">
                          <a:latin typeface="Arial"/>
                          <a:cs typeface="Arial"/>
                        </a:rPr>
                        <a:t>Traceback 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(most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recent </a:t>
                      </a:r>
                      <a:r>
                        <a:rPr sz="1800" spc="-70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last)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b="1" spc="-100" dirty="0">
                          <a:latin typeface="Arial"/>
                          <a:cs typeface="Arial"/>
                        </a:rPr>
                        <a:t>&lt;ipython-input-1-77d987d7788b&gt;</a:t>
                      </a:r>
                      <a:r>
                        <a:rPr sz="18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95580" marR="3385185" indent="-52069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&lt;m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du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e&gt; 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9558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6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func</a:t>
                      </a:r>
                      <a:r>
                        <a:rPr sz="1800" b="1" spc="-50" dirty="0">
                          <a:latin typeface="Arial"/>
                          <a:cs typeface="Arial"/>
                        </a:rPr>
                        <a:t>()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b="1" spc="-70" dirty="0">
                          <a:latin typeface="Arial"/>
                          <a:cs typeface="Arial"/>
                        </a:rPr>
                        <a:t>----&gt; </a:t>
                      </a:r>
                      <a:r>
                        <a:rPr sz="1800" b="1" spc="-9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8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print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20" dirty="0">
                          <a:latin typeface="Arial"/>
                          <a:cs typeface="Arial"/>
                        </a:rPr>
                        <a:t>NameError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name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'x' </a:t>
                      </a:r>
                      <a:r>
                        <a:rPr sz="1800" spc="-10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8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defined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25132" y="1879092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252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전역</a:t>
            </a:r>
            <a:r>
              <a:rPr spc="-385" dirty="0"/>
              <a:t> </a:t>
            </a:r>
            <a:r>
              <a:rPr spc="-35" dirty="0"/>
              <a:t>변수의</a:t>
            </a:r>
            <a:r>
              <a:rPr spc="-380" dirty="0"/>
              <a:t> </a:t>
            </a:r>
            <a:r>
              <a:rPr spc="-25" dirty="0"/>
              <a:t>사용</a:t>
            </a:r>
            <a:r>
              <a:rPr spc="-380" dirty="0"/>
              <a:t> </a:t>
            </a:r>
            <a:r>
              <a:rPr dirty="0"/>
              <a:t>예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8305" y="2182774"/>
            <a:ext cx="226060" cy="3529329"/>
          </a:xfrm>
          <a:custGeom>
            <a:avLst/>
            <a:gdLst/>
            <a:ahLst/>
            <a:cxnLst/>
            <a:rect l="l" t="t" r="r" b="b"/>
            <a:pathLst>
              <a:path w="226059" h="3529329">
                <a:moveTo>
                  <a:pt x="0" y="0"/>
                </a:moveTo>
                <a:lnTo>
                  <a:pt x="225920" y="0"/>
                </a:lnTo>
                <a:lnTo>
                  <a:pt x="225920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4238" y="2182774"/>
            <a:ext cx="4755515" cy="3529329"/>
          </a:xfrm>
          <a:custGeom>
            <a:avLst/>
            <a:gdLst/>
            <a:ahLst/>
            <a:cxnLst/>
            <a:rect l="l" t="t" r="r" b="b"/>
            <a:pathLst>
              <a:path w="4755515" h="3529329">
                <a:moveTo>
                  <a:pt x="0" y="0"/>
                </a:moveTo>
                <a:lnTo>
                  <a:pt x="4755121" y="0"/>
                </a:lnTo>
                <a:lnTo>
                  <a:pt x="4755121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8307" y="2179604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9359" y="2179604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5132" y="2182779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5132" y="5711949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2812" y="2171640"/>
            <a:ext cx="108140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923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  func()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729501" y="2180120"/>
          <a:ext cx="4475480" cy="3556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68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140719703827120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140719703827120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25132" y="1879092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675C8-DEB6-4B73-9B41-E285CDB6D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68" y="862295"/>
            <a:ext cx="9043332" cy="503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642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8502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전역</a:t>
            </a:r>
            <a:r>
              <a:rPr spc="-385" dirty="0"/>
              <a:t> </a:t>
            </a:r>
            <a:r>
              <a:rPr spc="-35" dirty="0"/>
              <a:t>변수의</a:t>
            </a:r>
            <a:r>
              <a:rPr spc="-380" dirty="0"/>
              <a:t> </a:t>
            </a:r>
            <a:r>
              <a:rPr spc="-25" dirty="0"/>
              <a:t>값의</a:t>
            </a:r>
            <a:r>
              <a:rPr spc="-380" dirty="0"/>
              <a:t> </a:t>
            </a:r>
            <a:r>
              <a:rPr spc="-50" dirty="0"/>
              <a:t>변경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0017" y="2115731"/>
            <a:ext cx="226060" cy="3529329"/>
          </a:xfrm>
          <a:custGeom>
            <a:avLst/>
            <a:gdLst/>
            <a:ahLst/>
            <a:cxnLst/>
            <a:rect l="l" t="t" r="r" b="b"/>
            <a:pathLst>
              <a:path w="226059" h="3529329">
                <a:moveTo>
                  <a:pt x="0" y="0"/>
                </a:moveTo>
                <a:lnTo>
                  <a:pt x="225920" y="0"/>
                </a:lnTo>
                <a:lnTo>
                  <a:pt x="225920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35950" y="2115731"/>
            <a:ext cx="4170045" cy="3529329"/>
          </a:xfrm>
          <a:custGeom>
            <a:avLst/>
            <a:gdLst/>
            <a:ahLst/>
            <a:cxnLst/>
            <a:rect l="l" t="t" r="r" b="b"/>
            <a:pathLst>
              <a:path w="4170045" h="3529329">
                <a:moveTo>
                  <a:pt x="0" y="0"/>
                </a:moveTo>
                <a:lnTo>
                  <a:pt x="4169905" y="0"/>
                </a:lnTo>
                <a:lnTo>
                  <a:pt x="4169905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0018" y="2112549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05855" y="2112549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843" y="2115724"/>
            <a:ext cx="4402455" cy="0"/>
          </a:xfrm>
          <a:custGeom>
            <a:avLst/>
            <a:gdLst/>
            <a:ahLst/>
            <a:cxnLst/>
            <a:rect l="l" t="t" r="r" b="b"/>
            <a:pathLst>
              <a:path w="4402455">
                <a:moveTo>
                  <a:pt x="0" y="0"/>
                </a:moveTo>
                <a:lnTo>
                  <a:pt x="440218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6843" y="5644896"/>
            <a:ext cx="4402455" cy="0"/>
          </a:xfrm>
          <a:custGeom>
            <a:avLst/>
            <a:gdLst/>
            <a:ahLst/>
            <a:cxnLst/>
            <a:rect l="l" t="t" r="r" b="b"/>
            <a:pathLst>
              <a:path w="4402455">
                <a:moveTo>
                  <a:pt x="0" y="0"/>
                </a:moveTo>
                <a:lnTo>
                  <a:pt x="440218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4524" y="2104584"/>
            <a:ext cx="108140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7462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923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284493" y="3716311"/>
          <a:ext cx="4975225" cy="233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4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39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140719703827120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140719703830000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140719703827120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306843" y="1812035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7275" y="1852239"/>
            <a:ext cx="4987925" cy="16884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9718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7180" marR="379793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413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키워드</a:t>
            </a:r>
            <a:r>
              <a:rPr spc="-415" dirty="0"/>
              <a:t> </a:t>
            </a:r>
            <a:r>
              <a:rPr spc="-245" dirty="0">
                <a:latin typeface="Arial"/>
                <a:cs typeface="Arial"/>
              </a:rPr>
              <a:t>global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30769" y="1969427"/>
            <a:ext cx="226060" cy="4130040"/>
          </a:xfrm>
          <a:custGeom>
            <a:avLst/>
            <a:gdLst/>
            <a:ahLst/>
            <a:cxnLst/>
            <a:rect l="l" t="t" r="r" b="b"/>
            <a:pathLst>
              <a:path w="226059" h="4130040">
                <a:moveTo>
                  <a:pt x="0" y="0"/>
                </a:moveTo>
                <a:lnTo>
                  <a:pt x="225920" y="0"/>
                </a:lnTo>
                <a:lnTo>
                  <a:pt x="225920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6702" y="1969427"/>
            <a:ext cx="4755515" cy="4130040"/>
          </a:xfrm>
          <a:custGeom>
            <a:avLst/>
            <a:gdLst/>
            <a:ahLst/>
            <a:cxnLst/>
            <a:rect l="l" t="t" r="r" b="b"/>
            <a:pathLst>
              <a:path w="4755515" h="4130040">
                <a:moveTo>
                  <a:pt x="0" y="0"/>
                </a:moveTo>
                <a:lnTo>
                  <a:pt x="4755121" y="0"/>
                </a:lnTo>
                <a:lnTo>
                  <a:pt x="4755121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0770" y="1966245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11823" y="1966245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7595" y="1969420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27595" y="6098935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5276" y="1958280"/>
            <a:ext cx="108140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7462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 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923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func()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552717" y="1966760"/>
          <a:ext cx="4475480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87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140719703830000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140719703830000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27595" y="1665732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2570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파일</a:t>
            </a:r>
            <a:r>
              <a:rPr spc="-445" dirty="0"/>
              <a:t> </a:t>
            </a:r>
            <a:r>
              <a:rPr spc="-50" dirty="0"/>
              <a:t>쓰기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595" y="1967483"/>
            <a:ext cx="4987925" cy="35344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" rIns="0" bIns="0" rtlCol="0">
            <a:spAutoFit/>
          </a:bodyPr>
          <a:lstStyle/>
          <a:p>
            <a:pPr marL="297180" marR="1023619" lvl="0" indent="0" algn="l" defTabSz="914400" rtl="0" eaLnBrk="1" fontAlgn="auto" latinLnBrk="1" hangingPunct="1">
              <a:lnSpc>
                <a:spcPct val="15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open('sample.txt',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'w',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encoding='utf8')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file.write('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반갑습니다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file.close()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71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 쓰기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완료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52717" y="1966760"/>
          <a:ext cx="4475480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87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파일 쓰기</a:t>
                      </a:r>
                      <a:r>
                        <a:rPr sz="1800" spc="-1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25" dirty="0">
                          <a:latin typeface="Arial Unicode MS"/>
                          <a:cs typeface="Arial Unicode MS"/>
                        </a:rPr>
                        <a:t>완료</a:t>
                      </a:r>
                      <a:r>
                        <a:rPr sz="1800" spc="25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27595" y="1665732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174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5" dirty="0">
                <a:solidFill>
                  <a:srgbClr val="000000"/>
                </a:solidFill>
                <a:latin typeface="Arial"/>
                <a:cs typeface="Arial"/>
              </a:rPr>
              <a:t>Open() </a:t>
            </a:r>
            <a:r>
              <a:rPr spc="-35" dirty="0">
                <a:solidFill>
                  <a:srgbClr val="000000"/>
                </a:solidFill>
              </a:rPr>
              <a:t>함수의</a:t>
            </a:r>
            <a:r>
              <a:rPr spc="-47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파일모드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1820" y="2189479"/>
            <a:ext cx="8503384" cy="3022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리스트를 </a:t>
            </a:r>
            <a:r>
              <a:rPr spc="-35" dirty="0"/>
              <a:t>파일로</a:t>
            </a:r>
            <a:r>
              <a:rPr spc="-745" dirty="0"/>
              <a:t> </a:t>
            </a:r>
            <a:r>
              <a:rPr spc="-50" dirty="0"/>
              <a:t>저장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0225" y="1951139"/>
            <a:ext cx="226060" cy="4130040"/>
          </a:xfrm>
          <a:custGeom>
            <a:avLst/>
            <a:gdLst/>
            <a:ahLst/>
            <a:cxnLst/>
            <a:rect l="l" t="t" r="r" b="b"/>
            <a:pathLst>
              <a:path w="226060" h="4130040">
                <a:moveTo>
                  <a:pt x="0" y="0"/>
                </a:moveTo>
                <a:lnTo>
                  <a:pt x="225920" y="0"/>
                </a:lnTo>
                <a:lnTo>
                  <a:pt x="225920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6158" y="1951139"/>
            <a:ext cx="4164329" cy="4130040"/>
          </a:xfrm>
          <a:custGeom>
            <a:avLst/>
            <a:gdLst/>
            <a:ahLst/>
            <a:cxnLst/>
            <a:rect l="l" t="t" r="r" b="b"/>
            <a:pathLst>
              <a:path w="4164329" h="4130040">
                <a:moveTo>
                  <a:pt x="0" y="0"/>
                </a:moveTo>
                <a:lnTo>
                  <a:pt x="4163809" y="0"/>
                </a:lnTo>
                <a:lnTo>
                  <a:pt x="4163809" y="4129519"/>
                </a:lnTo>
                <a:lnTo>
                  <a:pt x="0" y="4129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50226" y="1947957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39967" y="1947957"/>
            <a:ext cx="0" cy="4136390"/>
          </a:xfrm>
          <a:custGeom>
            <a:avLst/>
            <a:gdLst/>
            <a:ahLst/>
            <a:cxnLst/>
            <a:rect l="l" t="t" r="r" b="b"/>
            <a:pathLst>
              <a:path h="4136390">
                <a:moveTo>
                  <a:pt x="0" y="0"/>
                </a:moveTo>
                <a:lnTo>
                  <a:pt x="0" y="41358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47051" y="1951132"/>
            <a:ext cx="4396105" cy="0"/>
          </a:xfrm>
          <a:custGeom>
            <a:avLst/>
            <a:gdLst/>
            <a:ahLst/>
            <a:cxnLst/>
            <a:rect l="l" t="t" r="r" b="b"/>
            <a:pathLst>
              <a:path w="4396105">
                <a:moveTo>
                  <a:pt x="0" y="0"/>
                </a:moveTo>
                <a:lnTo>
                  <a:pt x="439609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47051" y="6080647"/>
            <a:ext cx="4396105" cy="0"/>
          </a:xfrm>
          <a:custGeom>
            <a:avLst/>
            <a:gdLst/>
            <a:ahLst/>
            <a:cxnLst/>
            <a:rect l="l" t="t" r="r" b="b"/>
            <a:pathLst>
              <a:path w="4396105">
                <a:moveTo>
                  <a:pt x="0" y="0"/>
                </a:moveTo>
                <a:lnTo>
                  <a:pt x="439609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4732" y="1939992"/>
            <a:ext cx="3051175" cy="405002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김소영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82 80 93 97 93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88',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60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정예린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86 100 93 86 90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77',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60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이세영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91 88 99 79 92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68',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609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정수정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86 100 93 89 92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93',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609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박지수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80 100 95 89 90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84']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135699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item in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item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'\n'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화면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출력하기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print(data)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235725" y="4075976"/>
          <a:ext cx="4475480" cy="1990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01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김소영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82 80 93 97 93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88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정예린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86 100 93 86 90</a:t>
                      </a:r>
                      <a:r>
                        <a:rPr sz="1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77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이세영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91 88 99 79 92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68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정수정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86 100 93 89 92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93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박지수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80 100 95 89 90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84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447051" y="1647444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8507" y="1945293"/>
            <a:ext cx="4463415" cy="1889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97180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(scores.txt)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저장하기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7180" marR="52260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open('scores.txt',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'w',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encoding='utf8'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file.write(data)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718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file.close()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2570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파일</a:t>
            </a:r>
            <a:r>
              <a:rPr spc="-445" dirty="0"/>
              <a:t> </a:t>
            </a:r>
            <a:r>
              <a:rPr spc="-50" dirty="0"/>
              <a:t>읽기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8305" y="2164486"/>
            <a:ext cx="226060" cy="3529329"/>
          </a:xfrm>
          <a:custGeom>
            <a:avLst/>
            <a:gdLst/>
            <a:ahLst/>
            <a:cxnLst/>
            <a:rect l="l" t="t" r="r" b="b"/>
            <a:pathLst>
              <a:path w="226059" h="3529329">
                <a:moveTo>
                  <a:pt x="0" y="0"/>
                </a:moveTo>
                <a:lnTo>
                  <a:pt x="225920" y="0"/>
                </a:lnTo>
                <a:lnTo>
                  <a:pt x="225920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4238" y="2164486"/>
            <a:ext cx="4755515" cy="3529329"/>
          </a:xfrm>
          <a:custGeom>
            <a:avLst/>
            <a:gdLst/>
            <a:ahLst/>
            <a:cxnLst/>
            <a:rect l="l" t="t" r="r" b="b"/>
            <a:pathLst>
              <a:path w="4755515" h="3529329">
                <a:moveTo>
                  <a:pt x="0" y="0"/>
                </a:moveTo>
                <a:lnTo>
                  <a:pt x="4755121" y="0"/>
                </a:lnTo>
                <a:lnTo>
                  <a:pt x="4755121" y="3529164"/>
                </a:lnTo>
                <a:lnTo>
                  <a:pt x="0" y="35291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8307" y="2161316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9359" y="2161316"/>
            <a:ext cx="0" cy="3535679"/>
          </a:xfrm>
          <a:custGeom>
            <a:avLst/>
            <a:gdLst/>
            <a:ahLst/>
            <a:cxnLst/>
            <a:rect l="l" t="t" r="r" b="b"/>
            <a:pathLst>
              <a:path h="3535679">
                <a:moveTo>
                  <a:pt x="0" y="0"/>
                </a:moveTo>
                <a:lnTo>
                  <a:pt x="0" y="353551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25132" y="2164491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5132" y="5693661"/>
            <a:ext cx="4987925" cy="0"/>
          </a:xfrm>
          <a:custGeom>
            <a:avLst/>
            <a:gdLst/>
            <a:ahLst/>
            <a:cxnLst/>
            <a:rect l="l" t="t" r="r" b="b"/>
            <a:pathLst>
              <a:path w="4987925">
                <a:moveTo>
                  <a:pt x="0" y="0"/>
                </a:moveTo>
                <a:lnTo>
                  <a:pt x="498740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2812" y="2153352"/>
            <a:ext cx="352615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open('scores.txt',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'r',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encoding='utf8')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file.readlines()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86296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print('scores.txt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파일의 내용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for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</a:t>
            </a:r>
            <a:r>
              <a:rPr kumimoji="0" sz="16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print(line,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end='')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file.close()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650253" y="2161832"/>
          <a:ext cx="4475480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5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143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387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-75" dirty="0">
                          <a:latin typeface="Arial"/>
                          <a:cs typeface="Arial"/>
                        </a:rPr>
                        <a:t>scores.txt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파일의 내용</a:t>
                      </a:r>
                      <a:r>
                        <a:rPr sz="1800" spc="-2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김소영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82 80 93 97 93</a:t>
                      </a:r>
                      <a:r>
                        <a:rPr sz="18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정예린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86 100 93 86 90</a:t>
                      </a:r>
                      <a:r>
                        <a:rPr sz="18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77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이세영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91 88 99 79 92</a:t>
                      </a:r>
                      <a:r>
                        <a:rPr sz="18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68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정수정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86 100 93 89 92</a:t>
                      </a:r>
                      <a:r>
                        <a:rPr sz="18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93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박지수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80 100 95 89 90</a:t>
                      </a:r>
                      <a:r>
                        <a:rPr sz="18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84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325132" y="1860804"/>
            <a:ext cx="145034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2385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ex7-16.py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112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Q7-4	</a:t>
            </a:r>
            <a:r>
              <a:rPr spc="-35" dirty="0"/>
              <a:t>함수로</a:t>
            </a:r>
            <a:r>
              <a:rPr spc="-380" dirty="0"/>
              <a:t> </a:t>
            </a:r>
            <a:r>
              <a:rPr spc="-35" dirty="0"/>
              <a:t>만드는</a:t>
            </a:r>
            <a:r>
              <a:rPr spc="-375" dirty="0"/>
              <a:t> </a:t>
            </a:r>
            <a:r>
              <a:rPr spc="-40" dirty="0"/>
              <a:t>영어단어</a:t>
            </a:r>
            <a:r>
              <a:rPr spc="-375" dirty="0"/>
              <a:t> </a:t>
            </a:r>
            <a:r>
              <a:rPr spc="-50" dirty="0"/>
              <a:t>퀴즈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2424" y="1615674"/>
            <a:ext cx="5431790" cy="45021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98475" marR="1990725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66035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matchWord(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9109" marR="3239135" lvl="0" indent="1841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맞습니다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!‘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9109" marR="3042285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74214" algn="l"/>
              </a:tabLst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틀렸습니다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496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eng_dict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{'orange':'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오렌지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'cookie':'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과자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'mother':'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어머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14960" marR="186372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0622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니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'brother':'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형 제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'python':'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'}  for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eng_dict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4960" marR="366395" lvl="0" indent="22987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482975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input(eng_dict[key]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맞는 영어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단어는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r>
              <a:rPr kumimoji="0" sz="16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matchWord(string,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4483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print(result)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69517" y="1615274"/>
          <a:ext cx="4265930" cy="2823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5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0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70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오렌지에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맞는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단어는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orange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맞습니다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과자에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맞는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단어는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cookie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맞습니다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어머니에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맞는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단어는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motheer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형제에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맞는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단어는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brother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5" dirty="0">
                          <a:latin typeface="Arial Unicode MS"/>
                          <a:cs typeface="Arial Unicode MS"/>
                        </a:rPr>
                        <a:t>맞습니다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파이썬에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맞는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30" dirty="0">
                          <a:latin typeface="Arial Unicode MS"/>
                          <a:cs typeface="Arial Unicode MS"/>
                        </a:rPr>
                        <a:t>단어는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?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pithon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틀렸습니다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300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Q7-5	</a:t>
            </a:r>
            <a:r>
              <a:rPr spc="-35" dirty="0"/>
              <a:t>함수로</a:t>
            </a:r>
            <a:r>
              <a:rPr spc="-370" dirty="0"/>
              <a:t> </a:t>
            </a:r>
            <a:r>
              <a:rPr dirty="0"/>
              <a:t>세</a:t>
            </a:r>
            <a:r>
              <a:rPr spc="-365" dirty="0"/>
              <a:t> </a:t>
            </a:r>
            <a:r>
              <a:rPr dirty="0"/>
              <a:t>수</a:t>
            </a:r>
            <a:r>
              <a:rPr spc="-355" dirty="0"/>
              <a:t> </a:t>
            </a:r>
            <a:r>
              <a:rPr dirty="0"/>
              <a:t>중</a:t>
            </a:r>
            <a:r>
              <a:rPr spc="-365" dirty="0"/>
              <a:t> </a:t>
            </a:r>
            <a:r>
              <a:rPr dirty="0"/>
              <a:t>큰</a:t>
            </a:r>
            <a:r>
              <a:rPr spc="-365" dirty="0"/>
              <a:t> </a:t>
            </a:r>
            <a:r>
              <a:rPr dirty="0"/>
              <a:t>수</a:t>
            </a:r>
            <a:r>
              <a:rPr spc="-355" dirty="0"/>
              <a:t> </a:t>
            </a:r>
            <a:r>
              <a:rPr spc="-50" dirty="0"/>
              <a:t>찾기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2424" y="1548618"/>
            <a:ext cx="5431790" cy="4648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98475" marR="321881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maxTwo(y, z)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max2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8475" marR="3501390" lvl="0" indent="22987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max1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262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59305" algn="l"/>
                <a:tab pos="3535679" algn="l"/>
              </a:tabLst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largest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max2	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13690" marR="1552575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35200" algn="l"/>
              </a:tabLst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수를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max_num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369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print('%d,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 가장 큰 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c,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max_num))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69517" y="1523834"/>
          <a:ext cx="4290060" cy="1543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544">
                <a:tc>
                  <a:txBody>
                    <a:bodyPr/>
                    <a:lstStyle/>
                    <a:p>
                      <a:pPr marL="143510" marR="191897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첫 번째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33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두 번째 수를 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77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세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번째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-21  33,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77,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-21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중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가장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큰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77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264808" y="3136264"/>
            <a:ext cx="4286250" cy="30765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498475" marR="2593975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maxTwo(i,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j):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6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262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7730" algn="l"/>
              </a:tabLst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9847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8326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157730" algn="l"/>
              </a:tabLst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99109" marR="205295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maxThree(x,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maxTwo(x,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591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Q7-6	</a:t>
            </a:r>
            <a:r>
              <a:rPr spc="-40" dirty="0"/>
              <a:t>파일에서 </a:t>
            </a:r>
            <a:r>
              <a:rPr spc="40" dirty="0"/>
              <a:t>합계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평균</a:t>
            </a:r>
            <a:r>
              <a:rPr spc="-745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5704" y="2609486"/>
            <a:ext cx="4450715" cy="23075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김소영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82 80 93 97 93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정예린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86 100 93 86 90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77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이세영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91 88 99 79 92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68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정수정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86 100 93 89 92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박지수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80 100 95 89 90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84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2467" y="2096758"/>
            <a:ext cx="1583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scores.txt</a:t>
            </a:r>
            <a:r>
              <a:rPr kumimoji="0" sz="20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09784" y="2681711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>
                <a:moveTo>
                  <a:pt x="0" y="0"/>
                </a:moveTo>
                <a:lnTo>
                  <a:pt x="371856" y="0"/>
                </a:lnTo>
              </a:path>
            </a:pathLst>
          </a:custGeom>
          <a:ln w="1019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3165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13289" y="268171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97693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27817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57941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88065" y="268171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72469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02577" y="26817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32701" y="2681711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09784" y="3778991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>
                <a:moveTo>
                  <a:pt x="0" y="0"/>
                </a:moveTo>
                <a:lnTo>
                  <a:pt x="371856" y="0"/>
                </a:lnTo>
              </a:path>
            </a:pathLst>
          </a:custGeom>
          <a:ln w="1019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3165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13289" y="377899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97693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27817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57941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88065" y="377899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172469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02593" y="377899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32717" y="3778991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09784" y="4876271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>
                <a:moveTo>
                  <a:pt x="0" y="0"/>
                </a:moveTo>
                <a:lnTo>
                  <a:pt x="371856" y="0"/>
                </a:lnTo>
              </a:path>
            </a:pathLst>
          </a:custGeom>
          <a:ln w="1019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83165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13289" y="487627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97693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27817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57941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988065" y="487627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172469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402593" y="487627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32717" y="4876271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6365773" y="2145626"/>
          <a:ext cx="4284345" cy="3633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688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9398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49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김소영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445,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89.00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435"/>
                        </a:lnSpc>
                      </a:pPr>
                      <a:r>
                        <a:rPr sz="1200" spc="-40" dirty="0">
                          <a:latin typeface="Arial"/>
                          <a:cs typeface="Arial"/>
                        </a:rPr>
                        <a:t>-------------------------------------------------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정예린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455,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91.00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이세영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1435"/>
                        </a:lnSpc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449,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89.80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435"/>
                        </a:lnSpc>
                      </a:pPr>
                      <a:r>
                        <a:rPr sz="1200" spc="-40" dirty="0">
                          <a:latin typeface="Arial"/>
                          <a:cs typeface="Arial"/>
                        </a:rPr>
                        <a:t>-------------------------------------------------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정수정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460,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92.00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박지수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454, </a:t>
                      </a:r>
                      <a:r>
                        <a:rPr sz="1200" dirty="0">
                          <a:latin typeface="Arial Unicode MS"/>
                          <a:cs typeface="Arial Unicode MS"/>
                        </a:rPr>
                        <a:t>평균 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2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90.80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843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" name="object 38"/>
          <p:cNvSpPr/>
          <p:nvPr/>
        </p:nvSpPr>
        <p:spPr>
          <a:xfrm>
            <a:off x="6509784" y="5424911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>
                <a:moveTo>
                  <a:pt x="0" y="0"/>
                </a:moveTo>
                <a:lnTo>
                  <a:pt x="371856" y="0"/>
                </a:lnTo>
              </a:path>
            </a:pathLst>
          </a:custGeom>
          <a:ln w="1019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83165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13289" y="542491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97693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27817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757941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88065" y="542491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72469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402593" y="5424911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632717" y="5424911"/>
            <a:ext cx="137160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1019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01574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Q7-6	</a:t>
            </a:r>
            <a:r>
              <a:rPr spc="-40" dirty="0"/>
              <a:t>파일에서 </a:t>
            </a:r>
            <a:r>
              <a:rPr spc="40" dirty="0"/>
              <a:t>합계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평균</a:t>
            </a:r>
            <a:r>
              <a:rPr spc="-740" dirty="0"/>
              <a:t> </a:t>
            </a:r>
            <a:r>
              <a:rPr spc="-90" dirty="0"/>
              <a:t>구하기</a:t>
            </a:r>
            <a:r>
              <a:rPr spc="-90" dirty="0">
                <a:latin typeface="Arial"/>
                <a:cs typeface="Arial"/>
              </a:rPr>
              <a:t>(</a:t>
            </a:r>
            <a:r>
              <a:rPr spc="-90" dirty="0"/>
              <a:t>계속</a:t>
            </a:r>
            <a:r>
              <a:rPr spc="-90" dirty="0">
                <a:latin typeface="Arial"/>
                <a:cs typeface="Arial"/>
              </a:rPr>
              <a:t>)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1320" y="2054750"/>
            <a:ext cx="4450715" cy="34048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78765" marR="15748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63639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('scores.txt',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'r',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encoding='utf8')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file.readlines()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file.close()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7876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7195" marR="2376805" lvl="0" indent="-13906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line.split()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291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4486" y="2042393"/>
            <a:ext cx="4450715" cy="34417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647700" marR="1928495" lvl="0" indent="-18478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303780" algn="l"/>
              </a:tabLst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47700" marR="1981200" lvl="0" indent="18224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297430" algn="l"/>
              </a:tabLst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47700" marR="1252220" lvl="0" indent="18224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37995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int(student[i]) 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2915" marR="22161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(sum,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sum/5)) 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BA44A6-6EB5-4D6B-8B07-8F2605006A50}"/>
              </a:ext>
            </a:extLst>
          </p:cNvPr>
          <p:cNvSpPr/>
          <p:nvPr/>
        </p:nvSpPr>
        <p:spPr>
          <a:xfrm>
            <a:off x="1570723" y="609867"/>
            <a:ext cx="9189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세계 수요시장은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2020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년까지 연평균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8%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의 성장을 보일 것으로 전망되며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공급 시장을 구성하고 있는 디바이스 및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ICT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시장도 각각 연평균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7.8%, 8.1%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의 성장률이 예상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489D61-34DA-4A0F-B050-5AFE90A5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27" y="2876946"/>
            <a:ext cx="8410546" cy="37629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A4CA8A-3EE5-40D4-9F50-B28D8AA471F0}"/>
              </a:ext>
            </a:extLst>
          </p:cNvPr>
          <p:cNvSpPr/>
          <p:nvPr/>
        </p:nvSpPr>
        <p:spPr>
          <a:xfrm>
            <a:off x="1524000" y="144005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아시아의 경우 세계 주요기업들의 제조 공장이 낮은 인건비의 아시아내 개발 도상국에 위치하고 있어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제조 공정 의 생산성 향상을 위한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도입이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타지역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대비 빠를 것으로 예상 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높은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ICT 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시장 점유율은 대부분 중국에 기인한 것이며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중국은 </a:t>
            </a:r>
            <a:r>
              <a:rPr lang="ko-KR" altLang="en-US" sz="1400" dirty="0" err="1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확대 정책으로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2016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유럽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2019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미주시장을 추월할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0003942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print_n_times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(*values, n=2):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n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번 반복합니다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for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in range(n):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# values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는 리스트처럼 활용합니다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for value in values: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    print(value)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단순한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줄바꿈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print_n_times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 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즐거운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 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파이썬 프로그래밍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", n=3)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키워드 매개 변수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66081"/>
              </p:ext>
            </p:extLst>
          </p:nvPr>
        </p:nvGraphicFramePr>
        <p:xfrm>
          <a:off x="7004887" y="1496150"/>
          <a:ext cx="5019675" cy="4143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즐거운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파이썬 프로그래밍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즐거운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파이썬 프로그래밍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ko-KR" alt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즐거운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파이썬 프로그래밍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03799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test(a, b=10, c=100):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print(a + b + c)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1)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기본 형태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test(10, 20, 30)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2)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키워드 매개변수로 모든 매개변수를 지정한 형태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test(a=10, b=100, c=200)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3)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키워드 매개변수로 모든 매개변수를 마구잡이로 지정한 형태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test(c=10, a=100, b=200)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4)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키워드 매개변수로 일부 매개변수만 지정한 형태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test(10, c=200)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여러 함수 호출 형태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58044"/>
              </p:ext>
            </p:extLst>
          </p:nvPr>
        </p:nvGraphicFramePr>
        <p:xfrm>
          <a:off x="7004887" y="1496150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60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310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310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220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29178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정의합니다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return_test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print("A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위치입니다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return #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리턴합니다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print("B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위치입니다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return_test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자료 없이 </a:t>
            </a:r>
            <a:r>
              <a:rPr lang="ko-KR" altLang="en-US" spc="-50" dirty="0" err="1"/>
              <a:t>리턴하기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182004"/>
              </p:ext>
            </p:extLst>
          </p:nvPr>
        </p:nvGraphicFramePr>
        <p:xfrm>
          <a:off x="7004887" y="1496150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A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위치입니다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49750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정의합니다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return_test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return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호출합니다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value =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return_test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print(value)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비어있는</a:t>
            </a:r>
            <a:r>
              <a:rPr lang="ko-KR" altLang="en-US" spc="-50" dirty="0"/>
              <a:t> 리턴 값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136526"/>
              </p:ext>
            </p:extLst>
          </p:nvPr>
        </p:nvGraphicFramePr>
        <p:xfrm>
          <a:off x="7004887" y="1496150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None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18237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괄호가 없는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튜플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tuple_test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10, 20, 30, 40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괄호가 없는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튜플의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값과 자료형 출력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tuple_test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tuple_test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print("type(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tuple_test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):", type(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tuple_test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괄호가 없는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튜플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활용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a, b, c = 10, 20, 30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괄호가 없는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튜플을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활용한 할당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print("a:", a)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print("b:", b)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print("c:", c)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괄호가 없는 </a:t>
            </a:r>
            <a:r>
              <a:rPr lang="ko-KR" altLang="en-US" spc="-50" dirty="0" err="1"/>
              <a:t>듀플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55829"/>
              </p:ext>
            </p:extLst>
          </p:nvPr>
        </p:nvGraphicFramePr>
        <p:xfrm>
          <a:off x="7004887" y="1496150"/>
          <a:ext cx="5019675" cy="3678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괄호가 없는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튜플의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값과 자료형 출력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tuple_test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(10, 20, 30, 40)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type(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tuple_test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): &lt;class 'tuple'&gt;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# 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괄호가 없는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튜플을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활용한 할당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a: 10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b: 20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c: 30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39661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선언합니다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test():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return (10, 20)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여러 개의 값을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리턴받습니다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a, b = test()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print("a:", a)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print("b:", b)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여러 개의 값 리턴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89369"/>
              </p:ext>
            </p:extLst>
          </p:nvPr>
        </p:nvGraphicFramePr>
        <p:xfrm>
          <a:off x="7004887" y="1496150"/>
          <a:ext cx="5019675" cy="2540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a: 10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b: 20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24610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681528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558701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매개변수로 받은 함수를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번 호출하는 함수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call_10_times(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for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in range(10):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간단한 출력하는 함수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print_hello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조합하기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call_10_times(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print_hello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함수의 매개 변수로 함수 전달하기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523209"/>
              </p:ext>
            </p:extLst>
          </p:nvPr>
        </p:nvGraphicFramePr>
        <p:xfrm>
          <a:off x="7004887" y="1496150"/>
          <a:ext cx="5019675" cy="3805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77151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7162376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916345"/>
            <a:ext cx="6952084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power(item):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return item * item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 under_3(item):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return item &lt; 3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[1, 2, 3, 4, 5]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map()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사용합니다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map(power,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print("map(power,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print("map(power,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):", list(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filter()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함수를 사용합니다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filter(under_3,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print("filter(under_3,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print("filter(under_3,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):", list(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output_b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함수의 매개 변수로 함수 전달하기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35730"/>
              </p:ext>
            </p:extLst>
          </p:nvPr>
        </p:nvGraphicFramePr>
        <p:xfrm>
          <a:off x="7485736" y="1633360"/>
          <a:ext cx="4382906" cy="3762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2906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map(power,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list_input_a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): &lt;map object at 0x02FA5208&gt;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map(power,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list_input_a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): [1, 4, 9, 16, 25]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filter(under_3,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list_input_a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): &lt;filter object at 0x02FA5298&gt;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filter(under_3, </a:t>
                      </a:r>
                      <a:r>
                        <a:rPr lang="en-US" altLang="ko-KR" sz="1800" dirty="0" err="1">
                          <a:latin typeface="Arial Unicode MS"/>
                          <a:cs typeface="Arial Unicode MS"/>
                        </a:rPr>
                        <a:t>list_input_a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): [1, 2]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17197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6346"/>
            <a:ext cx="8355071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 random</a:t>
            </a:r>
          </a:p>
          <a:p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hanguls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list("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가나다라마바사아자차카타파하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with open("info.txt", "w") as file: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for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in range(1000):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name =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random.choice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hanguls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 +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random.choice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hanguls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weight =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random.randrange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(40, 100)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height =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random.randrange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(140, 200)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file.write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("{}, {}, {}\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n".format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(name, weight, height))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랜덤하게 </a:t>
            </a:r>
            <a:r>
              <a:rPr lang="en-US" altLang="ko-KR" spc="-50" dirty="0"/>
              <a:t>1000</a:t>
            </a:r>
            <a:r>
              <a:rPr lang="ko-KR" altLang="en-US" spc="-50" dirty="0"/>
              <a:t>명의 키와 몸무게 만들기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67538"/>
              </p:ext>
            </p:extLst>
          </p:nvPr>
        </p:nvGraphicFramePr>
        <p:xfrm>
          <a:off x="8678429" y="1433508"/>
          <a:ext cx="3405351" cy="4819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5351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바카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99, 157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차차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83, 172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마타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85, 163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파나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48, 184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하차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94, 143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가아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70, 151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하아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89, 177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바마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45, 196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자사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56, 177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하가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, 87, 174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..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800" dirty="0">
                          <a:latin typeface="Arial Unicode MS"/>
                          <a:cs typeface="Arial Unicode MS"/>
                        </a:rPr>
                        <a:t>..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95509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6346"/>
            <a:ext cx="8355071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try except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구문으로 예외를 처리합니다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숫자로 변환합니다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int(input("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 입력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 "))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반지름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둘레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넓이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무언가 잘못되었습니다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Try except </a:t>
            </a:r>
            <a:r>
              <a:rPr lang="ko-KR" altLang="en-US" spc="-50" dirty="0"/>
              <a:t>구문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861455"/>
              </p:ext>
            </p:extLst>
          </p:nvPr>
        </p:nvGraphicFramePr>
        <p:xfrm>
          <a:off x="8678429" y="1433508"/>
          <a:ext cx="3405351" cy="38895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5351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313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반지름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둘레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넓이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f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무언가 잘못되었습니다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51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135CAD-C943-4D8B-AF08-9B675656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15051"/>
            <a:ext cx="9144000" cy="39169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27278E-28AE-40B3-BBA9-47D02EBCEDE8}"/>
              </a:ext>
            </a:extLst>
          </p:cNvPr>
          <p:cNvSpPr/>
          <p:nvPr/>
        </p:nvSpPr>
        <p:spPr>
          <a:xfrm>
            <a:off x="1624668" y="647807"/>
            <a:ext cx="904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중동의 경우 원유 수출을 통해 마련한 자금으로 자국 제조업을 본격적으로 육성할 것으로 예상됨에 따라 최신 설비의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도입이 이뤄질 것으로 전망</a:t>
            </a:r>
          </a:p>
        </p:txBody>
      </p:sp>
    </p:spTree>
    <p:extLst>
      <p:ext uri="{BB962C8B-B14F-4D97-AF65-F5344CB8AC3E}">
        <p14:creationId xmlns:p14="http://schemas.microsoft.com/office/powerpoint/2010/main" val="41264459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6346"/>
            <a:ext cx="8073215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int(input("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 입력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 "))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반지름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둘레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넓이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정수를 입력하지 않았습니다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예외가 발생하지 않았습니다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finally: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일단 프로그램이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어떻게든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끝났습니다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숫자로 변환되는 것들만 리스트에 넣기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937170"/>
              </p:ext>
            </p:extLst>
          </p:nvPr>
        </p:nvGraphicFramePr>
        <p:xfrm>
          <a:off x="8519400" y="844236"/>
          <a:ext cx="3564380" cy="5408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38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8821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반지름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둘레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넓이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예외가 발생하지 않았습니다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일단 프로그램이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어떻게든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끝났습니다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ff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정수를 입력하지 않았습니다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일단 프로그램이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어떻게든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끝났습니다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05575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6346"/>
            <a:ext cx="9341034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9456746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변수를 선언합니다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list_number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[52, 273, 32, 72, 100]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try except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구문으로 예외를 처리합니다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숫자를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입력받습니다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int(input("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 입력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 "))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리스트의 요소를 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print("{}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번째 요소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 {}".format(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list_number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ValueError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ValueError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가 발생하는 경우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정수를 입력해 주세요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!")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IndexError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IndexError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가 발생하는 경우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리스트의 인덱스를 벗어났어요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!")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예외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58360"/>
              </p:ext>
            </p:extLst>
          </p:nvPr>
        </p:nvGraphicFramePr>
        <p:xfrm>
          <a:off x="8498134" y="916345"/>
          <a:ext cx="3564380" cy="1481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38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22093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1200402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3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3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번째 요소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72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BAAE4D9-0AD1-49E5-94E4-BBE87432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340177"/>
              </p:ext>
            </p:extLst>
          </p:nvPr>
        </p:nvGraphicFramePr>
        <p:xfrm>
          <a:off x="7116424" y="3857160"/>
          <a:ext cx="4946090" cy="196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09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22093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1200402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f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정수를 입력해 주세요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!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9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리스트의 인덱스를 벗어났어요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!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30914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6346"/>
            <a:ext cx="8073215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try: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= int(input("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 입력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&gt; "))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반지름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둘레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2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원의 넓이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3.14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number_input_a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except: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정수를 입력하지 않았습니다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else: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예외가 발생하지 않았습니다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finally: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일단 프로그램이 </a:t>
            </a:r>
            <a:r>
              <a:rPr lang="ko-KR" altLang="en-US" b="0" dirty="0" err="1">
                <a:effectLst/>
                <a:latin typeface="Consolas" panose="020B0609020204030204" pitchFamily="49" charset="0"/>
              </a:rPr>
              <a:t>어떻게든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끝났습니다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숫자로 변환되는 것들만 리스트에 넣기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/>
        </p:nvGraphicFramePr>
        <p:xfrm>
          <a:off x="8519400" y="844236"/>
          <a:ext cx="3564380" cy="5408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38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8821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반지름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2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둘레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원의 넓이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: 12.56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예외가 발생하지 않았습니다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일단 프로그램이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어떻게든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끝났습니다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altLang="ko-KR" sz="18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 입력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&gt; ff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정수를 입력하지 않았습니다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</a:p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일단 프로그램이 </a:t>
                      </a:r>
                      <a:r>
                        <a:rPr lang="ko-KR" altLang="en-US" sz="1800" dirty="0" err="1">
                          <a:latin typeface="Arial Unicode MS"/>
                          <a:cs typeface="Arial Unicode MS"/>
                        </a:rPr>
                        <a:t>어떻게든</a:t>
                      </a:r>
                      <a:r>
                        <a:rPr lang="ko-KR" altLang="en-US" sz="1800" dirty="0">
                          <a:latin typeface="Arial Unicode MS"/>
                          <a:cs typeface="Arial Unicode MS"/>
                        </a:rPr>
                        <a:t> 끝났습니다</a:t>
                      </a:r>
                      <a:r>
                        <a:rPr lang="en-US" altLang="ko-KR" sz="1800" dirty="0">
                          <a:latin typeface="Arial Unicode MS"/>
                          <a:cs typeface="Arial Unicode MS"/>
                        </a:rPr>
                        <a:t>.</a:t>
                      </a: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53321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780714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 sys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명령 매개변수를 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sys.argv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print("---")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컴퓨터 환경과 관련된 정보를 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getwindowsversion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:()",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sys.getwindowsversion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print("---")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print("copyright:",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sys.copyright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print("---")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print("version:",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sys.version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프로그램을 강제로 종료합니다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sys.exit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Sys </a:t>
            </a:r>
            <a:r>
              <a:rPr lang="ko-KR" altLang="en-US" spc="-50" dirty="0"/>
              <a:t>모듈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348317"/>
              </p:ext>
            </p:extLst>
          </p:nvPr>
        </p:nvGraphicFramePr>
        <p:xfrm>
          <a:off x="7104072" y="905137"/>
          <a:ext cx="4979708" cy="58530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9708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88216">
                <a:tc>
                  <a:txBody>
                    <a:bodyPr/>
                    <a:lstStyle/>
                    <a:p>
                      <a:pPr marL="67945" algn="l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['c:/Users/MJBae/Downloads/python/module_sys.py']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---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 err="1">
                          <a:latin typeface="Arial Unicode MS"/>
                          <a:cs typeface="Arial Unicode MS"/>
                        </a:rPr>
                        <a:t>getwindowsversion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:() </a:t>
                      </a:r>
                      <a:r>
                        <a:rPr lang="en-US" sz="1200" dirty="0" err="1">
                          <a:latin typeface="Arial Unicode MS"/>
                          <a:cs typeface="Arial Unicode MS"/>
                        </a:rPr>
                        <a:t>sys.getwindowsversion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(major=10, minor=0, build=18362, platform=2, </a:t>
                      </a:r>
                      <a:r>
                        <a:rPr lang="en-US" sz="1200" dirty="0" err="1">
                          <a:latin typeface="Arial Unicode MS"/>
                          <a:cs typeface="Arial Unicode MS"/>
                        </a:rPr>
                        <a:t>service_pack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='')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---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copyright: Copyright (c) 2001-2020 Python Software Foundation.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All Rights Reserved.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sz="12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Copyright (c) 2000 BeOpen.com.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All Rights Reserved.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sz="12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Copyright (c) 1995-2001 Corporation for National Research Initiatives.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All Rights Reserved.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lang="en-US" sz="12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Copyright (c) 1991-1995 </a:t>
                      </a:r>
                      <a:r>
                        <a:rPr lang="en-US" sz="1200" dirty="0" err="1">
                          <a:latin typeface="Arial Unicode MS"/>
                          <a:cs typeface="Arial Unicode MS"/>
                        </a:rPr>
                        <a:t>Stichting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lang="en-US" sz="1200" dirty="0" err="1">
                          <a:latin typeface="Arial Unicode MS"/>
                          <a:cs typeface="Arial Unicode MS"/>
                        </a:rPr>
                        <a:t>Mathematisch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 Centrum, Amsterdam.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All Rights Reserved.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---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version: 3.8.5 (tags/v3.8.5:580fbb0, Jul 20 2020, 15:43:08) [MSC v.1926 32 bit (Intel)]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93176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780714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598368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현재 운영체제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:", os.name)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현재 폴더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os.getcwd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현재 폴더 내부의 요소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:", 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os.listdir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폴더를 만들고 제거합니다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[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폴더가 </a:t>
            </a:r>
            <a:r>
              <a:rPr lang="ko-KR" altLang="en-US" sz="1600" b="0" dirty="0" err="1">
                <a:effectLst/>
                <a:latin typeface="Consolas" panose="020B0609020204030204" pitchFamily="49" charset="0"/>
              </a:rPr>
              <a:t>비어있을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 때만 제거 가능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].</a:t>
            </a: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os.mkdir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os.rmdir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파일을 생성하고 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파일 이름을 변경합니다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with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open("original.txt", "w") as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file: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file.write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os.rename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("original.txt", "new.txt")</a:t>
            </a:r>
          </a:p>
          <a:p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파일을 제거합니다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os.remove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("new.txt")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# 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os.unlink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("new.txt")</a:t>
            </a:r>
            <a:endParaRPr lang="ko-KR" altLang="en-US" sz="1600" b="0" dirty="0"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시스템 명령어 실행</a:t>
            </a:r>
          </a:p>
          <a:p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os.system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")</a:t>
            </a:r>
          </a:p>
          <a:p>
            <a:br>
              <a:rPr lang="en-US" altLang="ko-KR" sz="1600" b="0" dirty="0"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 err="1"/>
              <a:t>os</a:t>
            </a:r>
            <a:r>
              <a:rPr lang="en-US" spc="-50" dirty="0"/>
              <a:t> </a:t>
            </a:r>
            <a:r>
              <a:rPr lang="ko-KR" altLang="en-US" spc="-50" dirty="0"/>
              <a:t>모듈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97010"/>
              </p:ext>
            </p:extLst>
          </p:nvPr>
        </p:nvGraphicFramePr>
        <p:xfrm>
          <a:off x="7450372" y="1058527"/>
          <a:ext cx="4361361" cy="38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1361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572794">
                <a:tc>
                  <a:txBody>
                    <a:bodyPr/>
                    <a:lstStyle/>
                    <a:p>
                      <a:pPr marL="67945" algn="l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6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6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6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112135">
                <a:tc>
                  <a:txBody>
                    <a:bodyPr/>
                    <a:lstStyle/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현재 운영체제</a:t>
                      </a:r>
                      <a:r>
                        <a:rPr lang="en-US" altLang="ko-KR" sz="16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altLang="ko-KR" sz="1600" dirty="0" err="1">
                          <a:latin typeface="Arial Unicode MS"/>
                          <a:cs typeface="Arial Unicode MS"/>
                        </a:rPr>
                        <a:t>nt</a:t>
                      </a:r>
                      <a:endParaRPr lang="en-US" altLang="ko-KR" sz="1600" dirty="0">
                        <a:latin typeface="Arial Unicode MS"/>
                        <a:cs typeface="Arial Unicode MS"/>
                      </a:endParaRP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현재 폴더</a:t>
                      </a:r>
                      <a:r>
                        <a:rPr lang="en-US" altLang="ko-KR" sz="1600" dirty="0">
                          <a:latin typeface="Arial Unicode MS"/>
                          <a:cs typeface="Arial Unicode MS"/>
                        </a:rPr>
                        <a:t>: C:\Users\MJBae\Downloads\python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현재 폴더 내부의 요소</a:t>
                      </a:r>
                      <a:r>
                        <a:rPr lang="en-US" altLang="ko-KR" sz="1600" dirty="0">
                          <a:latin typeface="Arial Unicode MS"/>
                          <a:cs typeface="Arial Unicode MS"/>
                        </a:rPr>
                        <a:t>: ['array_comprehensions.py', 'basic.txt', 'beautiful_flask.py', 'beautiful_weather.py’,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600" dirty="0">
                          <a:latin typeface="Arial Unicode MS"/>
                          <a:cs typeface="Arial Unicode MS"/>
                        </a:rPr>
                        <a:t>…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600" dirty="0">
                          <a:latin typeface="Arial Unicode MS"/>
                          <a:cs typeface="Arial Unicode MS"/>
                        </a:rPr>
                        <a:t>…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600" dirty="0">
                          <a:latin typeface="Arial Unicode MS"/>
                          <a:cs typeface="Arial Unicode MS"/>
                        </a:rPr>
                        <a:t>…</a:t>
                      </a:r>
                      <a:endParaRPr sz="16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499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780714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os</a:t>
            </a:r>
            <a:endParaRPr lang="en-US" altLang="ko-KR" b="0" dirty="0"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폴더를 읽어 들이는 함수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def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read_folder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(path):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폴더의 요소 읽어 들이기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output =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os.listdir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(path)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폴더의 요소 구분하기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for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item in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output: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if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os.path.isdir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(item):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폴더라면 계속 읽어 들이기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read_folder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(item) 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else: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            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파일이라면 출력하기</a:t>
            </a:r>
          </a:p>
          <a:p>
            <a:r>
              <a:rPr lang="ko-KR" altLang="en-US" b="0" dirty="0"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파일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:", item)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# 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현재 폴더의 파일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폴더를 출력합니다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read_folder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(".")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 err="1"/>
              <a:t>os</a:t>
            </a:r>
            <a:r>
              <a:rPr lang="en-US" spc="-50" dirty="0"/>
              <a:t> </a:t>
            </a:r>
            <a:r>
              <a:rPr lang="ko-KR" altLang="en-US" spc="-50" dirty="0"/>
              <a:t>모듈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/>
        </p:nvGraphicFramePr>
        <p:xfrm>
          <a:off x="7671306" y="2346639"/>
          <a:ext cx="3885985" cy="25383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598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88216">
                <a:tc>
                  <a:txBody>
                    <a:bodyPr/>
                    <a:lstStyle/>
                    <a:p>
                      <a:pPr marL="67945" algn="l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array_comprehensions.py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basic.txt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beautiful_flask.py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beautiful_weather.py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binary_download.py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boolean.py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break.py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200" dirty="0">
                          <a:latin typeface="Arial Unicode MS"/>
                          <a:cs typeface="Arial Unicode MS"/>
                        </a:rPr>
                        <a:t>파일</a:t>
                      </a:r>
                      <a:r>
                        <a:rPr lang="en-US" altLang="ko-KR" sz="1200" dirty="0">
                          <a:latin typeface="Arial Unicode MS"/>
                          <a:cs typeface="Arial Unicode MS"/>
                        </a:rPr>
                        <a:t>: </a:t>
                      </a:r>
                      <a:r>
                        <a:rPr lang="en-US" sz="1200" dirty="0">
                          <a:latin typeface="Arial Unicode MS"/>
                          <a:cs typeface="Arial Unicode MS"/>
                        </a:rPr>
                        <a:t>break01.py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42234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916346"/>
            <a:ext cx="6780714" cy="551653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916345"/>
            <a:ext cx="807321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import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time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지금부터 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초 동안 정지합니다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!")</a:t>
            </a:r>
          </a:p>
          <a:p>
            <a:r>
              <a:rPr lang="en-US" altLang="ko-KR" b="0" dirty="0" err="1">
                <a:effectLst/>
                <a:latin typeface="Consolas" panose="020B0609020204030204" pitchFamily="49" charset="0"/>
              </a:rPr>
              <a:t>time.sleep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(5)</a:t>
            </a:r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print("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프로그램을 종료합니다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")</a:t>
            </a:r>
          </a:p>
          <a:p>
            <a:br>
              <a:rPr lang="en-US" altLang="ko-KR" b="0" dirty="0">
                <a:effectLst/>
                <a:latin typeface="Consolas" panose="020B0609020204030204" pitchFamily="49" charset="0"/>
              </a:rPr>
            </a:br>
            <a:endParaRPr lang="en-US" altLang="ko-KR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091493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time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197588"/>
              </p:ext>
            </p:extLst>
          </p:nvPr>
        </p:nvGraphicFramePr>
        <p:xfrm>
          <a:off x="7529562" y="2389626"/>
          <a:ext cx="4377263" cy="2497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7263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88216">
                <a:tc>
                  <a:txBody>
                    <a:bodyPr/>
                    <a:lstStyle/>
                    <a:p>
                      <a:pPr marL="67945" algn="l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b="1" spc="-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6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600" spc="-35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6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2109275">
                <a:tc>
                  <a:txBody>
                    <a:bodyPr/>
                    <a:lstStyle/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지금부터 </a:t>
                      </a:r>
                      <a:r>
                        <a:rPr lang="en-US" altLang="ko-KR" sz="1600" dirty="0">
                          <a:latin typeface="Arial Unicode MS"/>
                          <a:cs typeface="Arial Unicode MS"/>
                        </a:rPr>
                        <a:t>5</a:t>
                      </a: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초 동안 정지합니다</a:t>
                      </a:r>
                      <a:r>
                        <a:rPr lang="en-US" altLang="ko-KR" sz="1600" dirty="0">
                          <a:latin typeface="Arial Unicode MS"/>
                          <a:cs typeface="Arial Unicode MS"/>
                        </a:rPr>
                        <a:t>!</a:t>
                      </a:r>
                    </a:p>
                    <a:p>
                      <a:pPr marL="144145" marR="1678305" indent="-635" algn="l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ko-KR" altLang="en-US" sz="1600" dirty="0">
                          <a:latin typeface="Arial Unicode MS"/>
                          <a:cs typeface="Arial Unicode MS"/>
                        </a:rPr>
                        <a:t>프로그램을 종료합니다</a:t>
                      </a:r>
                      <a:endParaRPr sz="16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620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5" dirty="0"/>
              <a:t> </a:t>
            </a:r>
            <a:r>
              <a:rPr spc="-180" dirty="0"/>
              <a:t>08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36276" y="2901138"/>
            <a:ext cx="3742690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모듈과</a:t>
            </a:r>
            <a:r>
              <a:rPr kumimoji="0" sz="4700" b="1" i="0" u="none" strike="noStrike" kern="1200" cap="none" spc="-2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패키지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모듈</a:t>
            </a:r>
            <a:r>
              <a:rPr spc="-440" dirty="0"/>
              <a:t> </a:t>
            </a:r>
            <a:r>
              <a:rPr spc="-50" dirty="0"/>
              <a:t>생성하기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6942" y="2179485"/>
            <a:ext cx="226060" cy="3465829"/>
          </a:xfrm>
          <a:custGeom>
            <a:avLst/>
            <a:gdLst/>
            <a:ahLst/>
            <a:cxnLst/>
            <a:rect l="l" t="t" r="r" b="b"/>
            <a:pathLst>
              <a:path w="226060" h="3465829">
                <a:moveTo>
                  <a:pt x="0" y="0"/>
                </a:moveTo>
                <a:lnTo>
                  <a:pt x="225920" y="0"/>
                </a:lnTo>
                <a:lnTo>
                  <a:pt x="225920" y="3465309"/>
                </a:lnTo>
                <a:lnTo>
                  <a:pt x="0" y="3465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2862" y="2179485"/>
            <a:ext cx="4578985" cy="3465829"/>
          </a:xfrm>
          <a:custGeom>
            <a:avLst/>
            <a:gdLst/>
            <a:ahLst/>
            <a:cxnLst/>
            <a:rect l="l" t="t" r="r" b="b"/>
            <a:pathLst>
              <a:path w="4578984" h="3465829">
                <a:moveTo>
                  <a:pt x="0" y="0"/>
                </a:moveTo>
                <a:lnTo>
                  <a:pt x="4578604" y="0"/>
                </a:lnTo>
                <a:lnTo>
                  <a:pt x="4578604" y="3465309"/>
                </a:lnTo>
                <a:lnTo>
                  <a:pt x="0" y="34653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6941" y="2176311"/>
            <a:ext cx="0" cy="3472179"/>
          </a:xfrm>
          <a:custGeom>
            <a:avLst/>
            <a:gdLst/>
            <a:ahLst/>
            <a:cxnLst/>
            <a:rect l="l" t="t" r="r" b="b"/>
            <a:pathLst>
              <a:path h="3472179">
                <a:moveTo>
                  <a:pt x="0" y="0"/>
                </a:moveTo>
                <a:lnTo>
                  <a:pt x="0" y="347165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31465" y="2176311"/>
            <a:ext cx="0" cy="3472179"/>
          </a:xfrm>
          <a:custGeom>
            <a:avLst/>
            <a:gdLst/>
            <a:ahLst/>
            <a:cxnLst/>
            <a:rect l="l" t="t" r="r" b="b"/>
            <a:pathLst>
              <a:path h="3472179">
                <a:moveTo>
                  <a:pt x="0" y="0"/>
                </a:moveTo>
                <a:lnTo>
                  <a:pt x="0" y="347165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3766" y="2179486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23766" y="5644789"/>
            <a:ext cx="4811395" cy="0"/>
          </a:xfrm>
          <a:custGeom>
            <a:avLst/>
            <a:gdLst/>
            <a:ahLst/>
            <a:cxnLst/>
            <a:rect l="l" t="t" r="r" b="b"/>
            <a:pathLst>
              <a:path w="4811395">
                <a:moveTo>
                  <a:pt x="0" y="0"/>
                </a:moveTo>
                <a:lnTo>
                  <a:pt x="481087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1446" y="2192185"/>
            <a:ext cx="2726055" cy="337883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hello1(name)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0" marR="38290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'%s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x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hello2(name)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0" marR="38290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'%s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반갑습니다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x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hello3(name)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0" marR="5080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'%s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만나서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반가워요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x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3766" y="1876044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8481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644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latin typeface="Arial"/>
                <a:cs typeface="Arial"/>
              </a:rPr>
              <a:t>greet </a:t>
            </a:r>
            <a:r>
              <a:rPr spc="-25" dirty="0"/>
              <a:t>모듈</a:t>
            </a:r>
            <a:r>
              <a:rPr spc="-610" dirty="0"/>
              <a:t> </a:t>
            </a:r>
            <a:r>
              <a:rPr spc="-50" dirty="0"/>
              <a:t>활용하기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949" y="1924811"/>
            <a:ext cx="5685155" cy="25736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" rIns="0" bIns="0" rtlCol="0">
            <a:spAutoFit/>
          </a:bodyPr>
          <a:lstStyle/>
          <a:p>
            <a:pPr marL="338455" marR="3004820" lvl="0" indent="0" algn="just" defTabSz="914400" rtl="0" eaLnBrk="1" fontAlgn="auto" latinLnBrk="1" hangingPunct="1">
              <a:lnSpc>
                <a:spcPct val="15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print(greet.hello1('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안지수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print(greet.hello2('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홍지영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print(greet.hello3('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황예림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0951" y="1924088"/>
          <a:ext cx="4402455" cy="30441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2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48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064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667">
                <a:tc>
                  <a:txBody>
                    <a:bodyPr/>
                    <a:lstStyle/>
                    <a:p>
                      <a:pPr marL="143510" marR="15728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안지수님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홍지영님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황예림님 만나서</a:t>
                      </a:r>
                      <a:r>
                        <a:rPr sz="1800" spc="-2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-10" dirty="0">
                          <a:latin typeface="Arial Unicode MS"/>
                          <a:cs typeface="Arial Unicode MS"/>
                        </a:rPr>
                        <a:t>반가워요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52949" y="1623060"/>
            <a:ext cx="1713864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E7C2633-3275-4499-B011-2CD3A5E7A1C4}"/>
              </a:ext>
            </a:extLst>
          </p:cNvPr>
          <p:cNvSpPr/>
          <p:nvPr/>
        </p:nvSpPr>
        <p:spPr>
          <a:xfrm>
            <a:off x="1624669" y="123630"/>
            <a:ext cx="3133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EABCE-44DC-48E2-8E3B-73857FDF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33" y="2415899"/>
            <a:ext cx="8983934" cy="41259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1A2BA3F-5762-4136-9065-C4F28AD05F6D}"/>
              </a:ext>
            </a:extLst>
          </p:cNvPr>
          <p:cNvSpPr/>
          <p:nvPr/>
        </p:nvSpPr>
        <p:spPr>
          <a:xfrm>
            <a:off x="1583398" y="638822"/>
            <a:ext cx="89839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국내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시장은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2020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년까지 연평균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11.2%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의 고성장이 예상 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※ 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국내시장은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2018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42.1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억 달러에서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2020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년까지 </a:t>
            </a:r>
            <a:r>
              <a:rPr lang="en-US" altLang="ko-KR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54.7</a:t>
            </a:r>
            <a:r>
              <a:rPr lang="ko-KR" altLang="en-US" sz="1400" dirty="0">
                <a:solidFill>
                  <a:srgbClr val="4472C4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억 달러의 경제적 가치를 창출할 전망 </a:t>
            </a:r>
            <a:endParaRPr lang="en-US" altLang="ko-KR" sz="1400" dirty="0">
              <a:solidFill>
                <a:srgbClr val="4472C4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endParaRPr lang="en-US" altLang="ko-KR" sz="1400" dirty="0">
              <a:solidFill>
                <a:srgbClr val="4472C4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이러한 사회 구조적인 변화에 따른 제조업의 경쟁력 확보를 위해 정부 차원의 지원정책이 확대되고 있으며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제조업 부문의 대기업도 자체적인 생산성 확보 및 효율성 증대를 위한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스마트팩토리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도입이 가속화 될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402760755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모듈 </a:t>
            </a:r>
            <a:r>
              <a:rPr spc="-35" dirty="0"/>
              <a:t>불러와</a:t>
            </a:r>
            <a:r>
              <a:rPr spc="-765" dirty="0"/>
              <a:t> </a:t>
            </a:r>
            <a:r>
              <a:rPr spc="-50" dirty="0"/>
              <a:t>사용하기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71739" y="2256154"/>
            <a:ext cx="267335" cy="3536950"/>
          </a:xfrm>
          <a:custGeom>
            <a:avLst/>
            <a:gdLst/>
            <a:ahLst/>
            <a:cxnLst/>
            <a:rect l="l" t="t" r="r" b="b"/>
            <a:pathLst>
              <a:path w="267335" h="3536950">
                <a:moveTo>
                  <a:pt x="0" y="0"/>
                </a:moveTo>
                <a:lnTo>
                  <a:pt x="267042" y="0"/>
                </a:lnTo>
                <a:lnTo>
                  <a:pt x="267042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38782" y="2256154"/>
            <a:ext cx="2841625" cy="3536950"/>
          </a:xfrm>
          <a:custGeom>
            <a:avLst/>
            <a:gdLst/>
            <a:ahLst/>
            <a:cxnLst/>
            <a:rect l="l" t="t" r="r" b="b"/>
            <a:pathLst>
              <a:path w="2841625" h="3536950">
                <a:moveTo>
                  <a:pt x="0" y="0"/>
                </a:moveTo>
                <a:lnTo>
                  <a:pt x="2841129" y="0"/>
                </a:lnTo>
                <a:lnTo>
                  <a:pt x="2841129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71741" y="2252985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79910" y="2252985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68566" y="2256160"/>
            <a:ext cx="3114675" cy="0"/>
          </a:xfrm>
          <a:custGeom>
            <a:avLst/>
            <a:gdLst/>
            <a:ahLst/>
            <a:cxnLst/>
            <a:rect l="l" t="t" r="r" b="b"/>
            <a:pathLst>
              <a:path w="3114675">
                <a:moveTo>
                  <a:pt x="0" y="0"/>
                </a:moveTo>
                <a:lnTo>
                  <a:pt x="311452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8566" y="5793092"/>
            <a:ext cx="3114675" cy="0"/>
          </a:xfrm>
          <a:custGeom>
            <a:avLst/>
            <a:gdLst/>
            <a:ahLst/>
            <a:cxnLst/>
            <a:rect l="l" t="t" r="r" b="b"/>
            <a:pathLst>
              <a:path w="3114675">
                <a:moveTo>
                  <a:pt x="0" y="0"/>
                </a:moveTo>
                <a:lnTo>
                  <a:pt x="3114522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7358" y="2245019"/>
            <a:ext cx="23469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29794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print(greet.hello1('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김영진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print(math.sqrt(100))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7358" y="4074112"/>
            <a:ext cx="20618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print(gr.hello2('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박소정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print(m.sqrt(100))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278977" y="2253500"/>
          <a:ext cx="2526030" cy="2417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6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176">
                <a:tc>
                  <a:txBody>
                    <a:bodyPr/>
                    <a:lstStyle/>
                    <a:p>
                      <a:pPr marL="143510" marR="685800">
                        <a:lnSpc>
                          <a:spcPts val="1670"/>
                        </a:lnSpc>
                        <a:spcBef>
                          <a:spcPts val="55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김영진님</a:t>
                      </a:r>
                      <a:r>
                        <a:rPr sz="1400" spc="-15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 marR="685800">
                        <a:lnSpc>
                          <a:spcPts val="167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박소정님</a:t>
                      </a:r>
                      <a:r>
                        <a:rPr sz="1400" spc="-15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291465" indent="-635">
                        <a:lnSpc>
                          <a:spcPts val="167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한은정님 만나서</a:t>
                      </a:r>
                      <a:r>
                        <a:rPr sz="1400" spc="-2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반가워요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10.0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443865">
                        <a:lnSpc>
                          <a:spcPts val="167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한은정님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10.0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0.8414709848078965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568566" y="1953767"/>
            <a:ext cx="171450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3792" y="2250320"/>
            <a:ext cx="3114675" cy="3552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38455" marR="72263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hello3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sqrt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print(hello3('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한은정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print(sqrt(100))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918844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(h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ll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한은정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print(sqrt(100),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sin(1))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270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latin typeface="Arial"/>
                <a:cs typeface="Arial"/>
              </a:rPr>
              <a:t>Math</a:t>
            </a:r>
            <a:r>
              <a:rPr spc="-370" dirty="0">
                <a:latin typeface="Arial"/>
                <a:cs typeface="Arial"/>
              </a:rPr>
              <a:t> </a:t>
            </a:r>
            <a:r>
              <a:rPr spc="-35" dirty="0"/>
              <a:t>모듈의</a:t>
            </a:r>
            <a:r>
              <a:rPr spc="-370" dirty="0"/>
              <a:t> </a:t>
            </a:r>
            <a:r>
              <a:rPr spc="-25" dirty="0"/>
              <a:t>정수</a:t>
            </a:r>
            <a:r>
              <a:rPr spc="-360" dirty="0"/>
              <a:t> </a:t>
            </a:r>
            <a:r>
              <a:rPr spc="-25" dirty="0"/>
              <a:t>관련</a:t>
            </a:r>
            <a:r>
              <a:rPr spc="-370" dirty="0"/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3770" y="2222080"/>
            <a:ext cx="194945" cy="3536950"/>
          </a:xfrm>
          <a:custGeom>
            <a:avLst/>
            <a:gdLst/>
            <a:ahLst/>
            <a:cxnLst/>
            <a:rect l="l" t="t" r="r" b="b"/>
            <a:pathLst>
              <a:path w="194944" h="3536950">
                <a:moveTo>
                  <a:pt x="0" y="0"/>
                </a:moveTo>
                <a:lnTo>
                  <a:pt x="194589" y="0"/>
                </a:lnTo>
                <a:lnTo>
                  <a:pt x="194589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8346" y="2222080"/>
            <a:ext cx="4123690" cy="3536950"/>
          </a:xfrm>
          <a:custGeom>
            <a:avLst/>
            <a:gdLst/>
            <a:ahLst/>
            <a:cxnLst/>
            <a:rect l="l" t="t" r="r" b="b"/>
            <a:pathLst>
              <a:path w="4123690" h="3536950">
                <a:moveTo>
                  <a:pt x="0" y="0"/>
                </a:moveTo>
                <a:lnTo>
                  <a:pt x="4123321" y="0"/>
                </a:lnTo>
                <a:lnTo>
                  <a:pt x="4123321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3768" y="2218908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1672" y="2218908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0593" y="2222083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0593" y="5759015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6931" y="2333570"/>
            <a:ext cx="380365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print('floor(7.7) 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math.floor(7.7))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print('ceil(10.1)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math.ceil(10.1))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print('round(8.6)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round(8.6))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print('5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팩토리얼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math.factorial(5))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67016" y="2219413"/>
          <a:ext cx="3216910" cy="1807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2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63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40" dirty="0">
                          <a:latin typeface="Arial"/>
                          <a:cs typeface="Arial"/>
                        </a:rPr>
                        <a:t>floor(7.7)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ceil(10.1)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60" dirty="0">
                          <a:latin typeface="Arial"/>
                          <a:cs typeface="Arial"/>
                        </a:rPr>
                        <a:t>round(8.6)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팩토리얼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170593" y="1918716"/>
            <a:ext cx="171450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6436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삼각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거듭제곱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제곱근</a:t>
            </a:r>
            <a:r>
              <a:rPr spc="40" dirty="0">
                <a:latin typeface="Arial"/>
                <a:cs typeface="Arial"/>
              </a:rPr>
              <a:t>/</a:t>
            </a:r>
            <a:r>
              <a:rPr spc="40" dirty="0"/>
              <a:t>로그</a:t>
            </a:r>
            <a:r>
              <a:rPr spc="-455" dirty="0"/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3770" y="2222080"/>
            <a:ext cx="194945" cy="3536950"/>
          </a:xfrm>
          <a:custGeom>
            <a:avLst/>
            <a:gdLst/>
            <a:ahLst/>
            <a:cxnLst/>
            <a:rect l="l" t="t" r="r" b="b"/>
            <a:pathLst>
              <a:path w="194944" h="3536950">
                <a:moveTo>
                  <a:pt x="0" y="0"/>
                </a:moveTo>
                <a:lnTo>
                  <a:pt x="194589" y="0"/>
                </a:lnTo>
                <a:lnTo>
                  <a:pt x="194589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68346" y="2222080"/>
            <a:ext cx="4123690" cy="3536950"/>
          </a:xfrm>
          <a:custGeom>
            <a:avLst/>
            <a:gdLst/>
            <a:ahLst/>
            <a:cxnLst/>
            <a:rect l="l" t="t" r="r" b="b"/>
            <a:pathLst>
              <a:path w="4123690" h="3536950">
                <a:moveTo>
                  <a:pt x="0" y="0"/>
                </a:moveTo>
                <a:lnTo>
                  <a:pt x="4123321" y="0"/>
                </a:lnTo>
                <a:lnTo>
                  <a:pt x="4123321" y="3536937"/>
                </a:lnTo>
                <a:lnTo>
                  <a:pt x="0" y="35369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3768" y="2218908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1672" y="2218908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0" y="354328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0593" y="2222083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70593" y="5759015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36931" y="2333570"/>
            <a:ext cx="3354070" cy="3195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 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print('sin(pi/2) 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m.sin(m.pi/2))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print('cos(pi)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m.cos(m.pi))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print('tan(pi*2)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m.tan(m.pi*2))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print('2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m.pow(2,4))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print('49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제곱근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m.sqrt(49))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print('log10(100)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m.log10(100))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53428" y="2223833"/>
          <a:ext cx="3091180" cy="2579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05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sin(pi/2)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1.00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85" dirty="0">
                          <a:latin typeface="Arial"/>
                          <a:cs typeface="Arial"/>
                        </a:rPr>
                        <a:t>cos(pi)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-1.00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4145" marR="1449705">
                        <a:lnSpc>
                          <a:spcPts val="2180"/>
                        </a:lnSpc>
                        <a:spcBef>
                          <a:spcPts val="55"/>
                        </a:spcBef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tan(pi*2)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5" dirty="0">
                          <a:latin typeface="Arial"/>
                          <a:cs typeface="Arial"/>
                        </a:rPr>
                        <a:t>-0.00  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800" spc="-45" dirty="0">
                          <a:latin typeface="Arial Unicode MS"/>
                          <a:cs typeface="Arial Unicode MS"/>
                        </a:rPr>
                        <a:t>승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4145" marR="1365885">
                        <a:lnSpc>
                          <a:spcPts val="2140"/>
                        </a:lnSpc>
                        <a:spcBef>
                          <a:spcPts val="15"/>
                        </a:spcBef>
                      </a:pPr>
                      <a:r>
                        <a:rPr sz="1800" spc="-60" dirty="0">
                          <a:latin typeface="Arial"/>
                          <a:cs typeface="Arial"/>
                        </a:rPr>
                        <a:t>49</a:t>
                      </a:r>
                      <a:r>
                        <a:rPr sz="1800" spc="-60" dirty="0">
                          <a:latin typeface="Arial Unicode MS"/>
                          <a:cs typeface="Arial Unicode MS"/>
                        </a:rPr>
                        <a:t>의 </a:t>
                      </a:r>
                      <a:r>
                        <a:rPr sz="1800" dirty="0">
                          <a:latin typeface="Arial Unicode MS"/>
                          <a:cs typeface="Arial Unicode MS"/>
                        </a:rPr>
                        <a:t>제곱근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7 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log10(100)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80" dirty="0">
                          <a:latin typeface="Arial"/>
                          <a:cs typeface="Arial"/>
                        </a:rPr>
                        <a:t>2.00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170593" y="1918716"/>
            <a:ext cx="171450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874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000000"/>
                </a:solidFill>
                <a:latin typeface="Arial"/>
                <a:cs typeface="Arial"/>
              </a:rPr>
              <a:t>Math</a:t>
            </a:r>
            <a:r>
              <a:rPr spc="-3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000000"/>
                </a:solidFill>
              </a:rPr>
              <a:t>모듈의</a:t>
            </a:r>
            <a:r>
              <a:rPr spc="-37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주요</a:t>
            </a:r>
            <a:r>
              <a:rPr spc="-360" dirty="0">
                <a:solidFill>
                  <a:srgbClr val="000000"/>
                </a:solidFill>
              </a:rPr>
              <a:t> </a:t>
            </a:r>
            <a:r>
              <a:rPr spc="-35" dirty="0">
                <a:solidFill>
                  <a:srgbClr val="000000"/>
                </a:solidFill>
              </a:rPr>
              <a:t>함수와</a:t>
            </a:r>
            <a:r>
              <a:rPr spc="-37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상수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9199" y="1918938"/>
            <a:ext cx="6649380" cy="395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5998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>
                <a:latin typeface="Arial"/>
                <a:cs typeface="Arial"/>
              </a:rPr>
              <a:t>random()</a:t>
            </a:r>
            <a:r>
              <a:rPr spc="-409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3366" y="2293924"/>
            <a:ext cx="194945" cy="3173095"/>
          </a:xfrm>
          <a:custGeom>
            <a:avLst/>
            <a:gdLst/>
            <a:ahLst/>
            <a:cxnLst/>
            <a:rect l="l" t="t" r="r" b="b"/>
            <a:pathLst>
              <a:path w="194944" h="3173095">
                <a:moveTo>
                  <a:pt x="0" y="0"/>
                </a:moveTo>
                <a:lnTo>
                  <a:pt x="194589" y="0"/>
                </a:lnTo>
                <a:lnTo>
                  <a:pt x="194589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7942" y="2293924"/>
            <a:ext cx="4123690" cy="3173095"/>
          </a:xfrm>
          <a:custGeom>
            <a:avLst/>
            <a:gdLst/>
            <a:ahLst/>
            <a:cxnLst/>
            <a:rect l="l" t="t" r="r" b="b"/>
            <a:pathLst>
              <a:path w="4123690" h="3173095">
                <a:moveTo>
                  <a:pt x="0" y="0"/>
                </a:moveTo>
                <a:lnTo>
                  <a:pt x="4123321" y="0"/>
                </a:lnTo>
                <a:lnTo>
                  <a:pt x="4123321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363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1266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8" y="2293928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8" y="5466806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526" y="2400844"/>
            <a:ext cx="2548255" cy="1591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5900" marR="5080" lvl="0" indent="-216535" algn="l" defTabSz="914400" rtl="0" eaLnBrk="1" fontAlgn="auto" latinLnBrk="1" hangingPunct="1">
              <a:lnSpc>
                <a:spcPct val="151400"/>
              </a:lnSpc>
              <a:spcBef>
                <a:spcPts val="1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range(3)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print(random.random())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73023" y="2295677"/>
          <a:ext cx="3091180" cy="2579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05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0.09888492444564012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0.6694563443256532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0.08610258258734149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190188" y="1990344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1649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>
                <a:latin typeface="Arial"/>
                <a:cs typeface="Arial"/>
              </a:rPr>
              <a:t>randrange()</a:t>
            </a:r>
            <a:r>
              <a:rPr spc="-425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3366" y="2293924"/>
            <a:ext cx="194945" cy="3173095"/>
          </a:xfrm>
          <a:custGeom>
            <a:avLst/>
            <a:gdLst/>
            <a:ahLst/>
            <a:cxnLst/>
            <a:rect l="l" t="t" r="r" b="b"/>
            <a:pathLst>
              <a:path w="194944" h="3173095">
                <a:moveTo>
                  <a:pt x="0" y="0"/>
                </a:moveTo>
                <a:lnTo>
                  <a:pt x="194589" y="0"/>
                </a:lnTo>
                <a:lnTo>
                  <a:pt x="194589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7942" y="2293924"/>
            <a:ext cx="4123690" cy="3173095"/>
          </a:xfrm>
          <a:custGeom>
            <a:avLst/>
            <a:gdLst/>
            <a:ahLst/>
            <a:cxnLst/>
            <a:rect l="l" t="t" r="r" b="b"/>
            <a:pathLst>
              <a:path w="4123690" h="3173095">
                <a:moveTo>
                  <a:pt x="0" y="0"/>
                </a:moveTo>
                <a:lnTo>
                  <a:pt x="4123321" y="0"/>
                </a:lnTo>
                <a:lnTo>
                  <a:pt x="4123321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363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1266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8" y="2293928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8" y="5466806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526" y="2400844"/>
            <a:ext cx="14782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6526" y="3112888"/>
            <a:ext cx="347916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" marR="5080" lvl="0" indent="-216535" algn="l" defTabSz="914400" rtl="0" eaLnBrk="1" fontAlgn="auto" latinLnBrk="1" hangingPunct="1">
              <a:lnSpc>
                <a:spcPct val="151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range(5)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print(random.randrange(1, </a:t>
            </a:r>
            <a:r>
              <a:rPr kumimoji="0" sz="18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11,</a:t>
            </a:r>
            <a:r>
              <a:rPr kumimoji="0" sz="185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73023" y="2643390"/>
            <a:ext cx="3091815" cy="2232660"/>
          </a:xfrm>
          <a:custGeom>
            <a:avLst/>
            <a:gdLst/>
            <a:ahLst/>
            <a:cxnLst/>
            <a:rect l="l" t="t" r="r" b="b"/>
            <a:pathLst>
              <a:path w="3091815" h="2232660">
                <a:moveTo>
                  <a:pt x="0" y="0"/>
                </a:moveTo>
                <a:lnTo>
                  <a:pt x="3091383" y="0"/>
                </a:lnTo>
                <a:lnTo>
                  <a:pt x="3091383" y="2232050"/>
                </a:lnTo>
                <a:lnTo>
                  <a:pt x="0" y="2232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3023" y="2295677"/>
            <a:ext cx="3091815" cy="34798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56515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7022" y="2687453"/>
            <a:ext cx="1289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0188" y="1990344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439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>
                <a:latin typeface="Arial"/>
                <a:cs typeface="Arial"/>
              </a:rPr>
              <a:t>randint()</a:t>
            </a:r>
            <a:r>
              <a:rPr spc="-420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3366" y="2293924"/>
            <a:ext cx="194945" cy="3173095"/>
          </a:xfrm>
          <a:custGeom>
            <a:avLst/>
            <a:gdLst/>
            <a:ahLst/>
            <a:cxnLst/>
            <a:rect l="l" t="t" r="r" b="b"/>
            <a:pathLst>
              <a:path w="194944" h="3173095">
                <a:moveTo>
                  <a:pt x="0" y="0"/>
                </a:moveTo>
                <a:lnTo>
                  <a:pt x="194589" y="0"/>
                </a:lnTo>
                <a:lnTo>
                  <a:pt x="194589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7942" y="2293924"/>
            <a:ext cx="4123690" cy="3173095"/>
          </a:xfrm>
          <a:custGeom>
            <a:avLst/>
            <a:gdLst/>
            <a:ahLst/>
            <a:cxnLst/>
            <a:rect l="l" t="t" r="r" b="b"/>
            <a:pathLst>
              <a:path w="4123690" h="3173095">
                <a:moveTo>
                  <a:pt x="0" y="0"/>
                </a:moveTo>
                <a:lnTo>
                  <a:pt x="4123321" y="0"/>
                </a:lnTo>
                <a:lnTo>
                  <a:pt x="4123321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363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1266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8" y="2293928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8" y="5466806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526" y="2400844"/>
            <a:ext cx="14782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6526" y="3112888"/>
            <a:ext cx="283781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0" marR="5080" lvl="0" indent="-216535" algn="l" defTabSz="914400" rtl="0" eaLnBrk="1" fontAlgn="auto" latinLnBrk="1" hangingPunct="1">
              <a:lnSpc>
                <a:spcPct val="151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range(5)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print(random.randint(1,</a:t>
            </a:r>
            <a:r>
              <a:rPr kumimoji="0" sz="185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73023" y="2643390"/>
            <a:ext cx="3091815" cy="2232660"/>
          </a:xfrm>
          <a:custGeom>
            <a:avLst/>
            <a:gdLst/>
            <a:ahLst/>
            <a:cxnLst/>
            <a:rect l="l" t="t" r="r" b="b"/>
            <a:pathLst>
              <a:path w="3091815" h="2232660">
                <a:moveTo>
                  <a:pt x="0" y="0"/>
                </a:moveTo>
                <a:lnTo>
                  <a:pt x="3091383" y="0"/>
                </a:lnTo>
                <a:lnTo>
                  <a:pt x="3091383" y="2232050"/>
                </a:lnTo>
                <a:lnTo>
                  <a:pt x="0" y="2232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3023" y="2295677"/>
            <a:ext cx="3091815" cy="34798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56515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7022" y="2687453"/>
            <a:ext cx="1289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0188" y="1990344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267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>
                <a:latin typeface="Arial"/>
                <a:cs typeface="Arial"/>
              </a:rPr>
              <a:t>choice()</a:t>
            </a:r>
            <a:r>
              <a:rPr spc="-415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3366" y="2293924"/>
            <a:ext cx="194945" cy="3173095"/>
          </a:xfrm>
          <a:custGeom>
            <a:avLst/>
            <a:gdLst/>
            <a:ahLst/>
            <a:cxnLst/>
            <a:rect l="l" t="t" r="r" b="b"/>
            <a:pathLst>
              <a:path w="194944" h="3173095">
                <a:moveTo>
                  <a:pt x="0" y="0"/>
                </a:moveTo>
                <a:lnTo>
                  <a:pt x="194589" y="0"/>
                </a:lnTo>
                <a:lnTo>
                  <a:pt x="194589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7942" y="2293924"/>
            <a:ext cx="4123690" cy="3173095"/>
          </a:xfrm>
          <a:custGeom>
            <a:avLst/>
            <a:gdLst/>
            <a:ahLst/>
            <a:cxnLst/>
            <a:rect l="l" t="t" r="r" b="b"/>
            <a:pathLst>
              <a:path w="4123690" h="3173095">
                <a:moveTo>
                  <a:pt x="0" y="0"/>
                </a:moveTo>
                <a:lnTo>
                  <a:pt x="4123321" y="0"/>
                </a:lnTo>
                <a:lnTo>
                  <a:pt x="4123321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363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1266" y="2290753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0188" y="2293928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90188" y="5466806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6526" y="2400844"/>
            <a:ext cx="2801620" cy="2444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13055" lvl="0" indent="0" algn="l" defTabSz="914400" rtl="0" eaLnBrk="1" fontAlgn="auto" latinLnBrk="1" hangingPunct="1">
              <a:lnSpc>
                <a:spcPct val="30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toss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85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</a:t>
            </a:r>
            <a:r>
              <a:rPr kumimoji="0" sz="18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 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50" b="0" i="0" u="none" strike="noStrike" kern="1200" cap="none" spc="-3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range(5)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590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print(random.choice(toss))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73023" y="2295677"/>
          <a:ext cx="3091180" cy="2579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1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050">
                <a:tc>
                  <a:txBody>
                    <a:bodyPr/>
                    <a:lstStyle/>
                    <a:p>
                      <a:pPr marL="143510" marR="248221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보  가위  바위  보  보</a:t>
                      </a:r>
                      <a:endParaRPr sz="180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190188" y="1990344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337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>
                <a:latin typeface="Arial"/>
                <a:cs typeface="Arial"/>
              </a:rPr>
              <a:t>shuffle()</a:t>
            </a:r>
            <a:r>
              <a:rPr spc="-409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12962" y="2320048"/>
            <a:ext cx="194945" cy="3173095"/>
          </a:xfrm>
          <a:custGeom>
            <a:avLst/>
            <a:gdLst/>
            <a:ahLst/>
            <a:cxnLst/>
            <a:rect l="l" t="t" r="r" b="b"/>
            <a:pathLst>
              <a:path w="194944" h="3173095">
                <a:moveTo>
                  <a:pt x="0" y="0"/>
                </a:moveTo>
                <a:lnTo>
                  <a:pt x="194589" y="0"/>
                </a:lnTo>
                <a:lnTo>
                  <a:pt x="194589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7539" y="2320048"/>
            <a:ext cx="4123690" cy="3173095"/>
          </a:xfrm>
          <a:custGeom>
            <a:avLst/>
            <a:gdLst/>
            <a:ahLst/>
            <a:cxnLst/>
            <a:rect l="l" t="t" r="r" b="b"/>
            <a:pathLst>
              <a:path w="4123690" h="3173095">
                <a:moveTo>
                  <a:pt x="0" y="0"/>
                </a:moveTo>
                <a:lnTo>
                  <a:pt x="4123321" y="0"/>
                </a:lnTo>
                <a:lnTo>
                  <a:pt x="4123321" y="3172879"/>
                </a:lnTo>
                <a:lnTo>
                  <a:pt x="0" y="31728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2958" y="2316880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0861" y="2316880"/>
            <a:ext cx="0" cy="3179445"/>
          </a:xfrm>
          <a:custGeom>
            <a:avLst/>
            <a:gdLst/>
            <a:ahLst/>
            <a:cxnLst/>
            <a:rect l="l" t="t" r="r" b="b"/>
            <a:pathLst>
              <a:path h="3179445">
                <a:moveTo>
                  <a:pt x="0" y="0"/>
                </a:moveTo>
                <a:lnTo>
                  <a:pt x="0" y="317922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9783" y="2320055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9783" y="5492931"/>
            <a:ext cx="4324350" cy="0"/>
          </a:xfrm>
          <a:custGeom>
            <a:avLst/>
            <a:gdLst/>
            <a:ahLst/>
            <a:cxnLst/>
            <a:rect l="l" t="t" r="r" b="b"/>
            <a:pathLst>
              <a:path w="4324350">
                <a:moveTo>
                  <a:pt x="0" y="0"/>
                </a:moveTo>
                <a:lnTo>
                  <a:pt x="432424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76121" y="2426971"/>
            <a:ext cx="3323590" cy="2871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30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fruits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사과</a:t>
            </a:r>
            <a:r>
              <a:rPr kumimoji="0" sz="185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바나나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85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오렌지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 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5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range(3)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15900" marR="977265" lvl="0" indent="0" algn="l" defTabSz="914400" rtl="0" eaLnBrk="1" fontAlgn="auto" latinLnBrk="1" hangingPunct="1">
              <a:lnSpc>
                <a:spcPct val="15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random.shuffle(fruits)  </a:t>
            </a: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print(fruits)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92620" y="2321801"/>
          <a:ext cx="3263900" cy="2579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05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800" spc="10" dirty="0">
                          <a:latin typeface="Arial Unicode MS"/>
                          <a:cs typeface="Arial Unicode MS"/>
                        </a:rPr>
                        <a:t>바나나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5" dirty="0">
                          <a:latin typeface="Arial Unicode MS"/>
                          <a:cs typeface="Arial Unicode MS"/>
                        </a:rPr>
                        <a:t>사과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20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800" spc="15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800" spc="15" dirty="0">
                          <a:latin typeface="Arial Unicode MS"/>
                          <a:cs typeface="Arial Unicode MS"/>
                        </a:rPr>
                        <a:t>사과</a:t>
                      </a:r>
                      <a:r>
                        <a:rPr sz="1800" spc="15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5" dirty="0">
                          <a:latin typeface="Arial Unicode MS"/>
                          <a:cs typeface="Arial Unicode MS"/>
                        </a:rPr>
                        <a:t>바나나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8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20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']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800" spc="10" dirty="0">
                          <a:latin typeface="Arial"/>
                          <a:cs typeface="Arial"/>
                        </a:rPr>
                        <a:t>['</a:t>
                      </a:r>
                      <a:r>
                        <a:rPr sz="1800" spc="10" dirty="0">
                          <a:latin typeface="Arial Unicode MS"/>
                          <a:cs typeface="Arial Unicode MS"/>
                        </a:rPr>
                        <a:t>오렌지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',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5" dirty="0">
                          <a:latin typeface="Arial Unicode MS"/>
                          <a:cs typeface="Arial Unicode MS"/>
                        </a:rPr>
                        <a:t>사과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',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</a:t>
                      </a:r>
                      <a:r>
                        <a:rPr sz="1800" spc="20" dirty="0">
                          <a:latin typeface="Arial Unicode MS"/>
                          <a:cs typeface="Arial Unicode MS"/>
                        </a:rPr>
                        <a:t>바나나</a:t>
                      </a:r>
                      <a:r>
                        <a:rPr sz="1800" spc="20" dirty="0">
                          <a:latin typeface="Arial"/>
                          <a:cs typeface="Arial"/>
                        </a:rPr>
                        <a:t>']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209783" y="2017776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455295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주사위 </a:t>
            </a:r>
            <a:r>
              <a:rPr spc="-25" dirty="0"/>
              <a:t>게임</a:t>
            </a:r>
            <a:r>
              <a:rPr spc="-755" dirty="0"/>
              <a:t> </a:t>
            </a:r>
            <a:r>
              <a:rPr spc="-50" dirty="0"/>
              <a:t>만들기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5225" y="2032673"/>
            <a:ext cx="162560" cy="3950335"/>
          </a:xfrm>
          <a:custGeom>
            <a:avLst/>
            <a:gdLst/>
            <a:ahLst/>
            <a:cxnLst/>
            <a:rect l="l" t="t" r="r" b="b"/>
            <a:pathLst>
              <a:path w="162559" h="3950335">
                <a:moveTo>
                  <a:pt x="0" y="0"/>
                </a:moveTo>
                <a:lnTo>
                  <a:pt x="162559" y="0"/>
                </a:lnTo>
                <a:lnTo>
                  <a:pt x="162559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7798" y="2032673"/>
            <a:ext cx="3457575" cy="3950335"/>
          </a:xfrm>
          <a:custGeom>
            <a:avLst/>
            <a:gdLst/>
            <a:ahLst/>
            <a:cxnLst/>
            <a:rect l="l" t="t" r="r" b="b"/>
            <a:pathLst>
              <a:path w="3457575" h="3950335">
                <a:moveTo>
                  <a:pt x="0" y="0"/>
                </a:moveTo>
                <a:lnTo>
                  <a:pt x="3457041" y="0"/>
                </a:lnTo>
                <a:lnTo>
                  <a:pt x="3457041" y="3950119"/>
                </a:lnTo>
                <a:lnTo>
                  <a:pt x="0" y="39501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5232" y="2029496"/>
            <a:ext cx="0" cy="3956685"/>
          </a:xfrm>
          <a:custGeom>
            <a:avLst/>
            <a:gdLst/>
            <a:ahLst/>
            <a:cxnLst/>
            <a:rect l="l" t="t" r="r" b="b"/>
            <a:pathLst>
              <a:path h="3956685">
                <a:moveTo>
                  <a:pt x="0" y="0"/>
                </a:moveTo>
                <a:lnTo>
                  <a:pt x="0" y="39564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4840" y="2029496"/>
            <a:ext cx="0" cy="3956685"/>
          </a:xfrm>
          <a:custGeom>
            <a:avLst/>
            <a:gdLst/>
            <a:ahLst/>
            <a:cxnLst/>
            <a:rect l="l" t="t" r="r" b="b"/>
            <a:pathLst>
              <a:path h="3956685">
                <a:moveTo>
                  <a:pt x="0" y="0"/>
                </a:moveTo>
                <a:lnTo>
                  <a:pt x="0" y="395646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12057" y="2032671"/>
            <a:ext cx="3626485" cy="0"/>
          </a:xfrm>
          <a:custGeom>
            <a:avLst/>
            <a:gdLst/>
            <a:ahLst/>
            <a:cxnLst/>
            <a:rect l="l" t="t" r="r" b="b"/>
            <a:pathLst>
              <a:path w="3626485">
                <a:moveTo>
                  <a:pt x="0" y="0"/>
                </a:moveTo>
                <a:lnTo>
                  <a:pt x="362596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2057" y="5982789"/>
            <a:ext cx="3626485" cy="0"/>
          </a:xfrm>
          <a:custGeom>
            <a:avLst/>
            <a:gdLst/>
            <a:ahLst/>
            <a:cxnLst/>
            <a:rect l="l" t="t" r="r" b="b"/>
            <a:pathLst>
              <a:path w="3626485">
                <a:moveTo>
                  <a:pt x="0" y="0"/>
                </a:moveTo>
                <a:lnTo>
                  <a:pt x="3625964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6372" y="2147208"/>
            <a:ext cx="2991485" cy="3582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306955" lvl="0" indent="0" algn="l" defTabSz="914400" rtl="0" eaLnBrk="1" fontAlgn="auto" latinLnBrk="1" hangingPunct="1">
              <a:lnSpc>
                <a:spcPct val="1539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'y' 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0" marR="1807845" lvl="0" indent="-153035" algn="l" defTabSz="914400" rtl="0" eaLnBrk="1" fontAlgn="auto" latinLnBrk="1" hangingPunct="1">
              <a:lnSpc>
                <a:spcPct val="1539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</a:t>
            </a:r>
            <a:r>
              <a:rPr kumimoji="0" sz="13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=='y': 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1765" marR="5080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주사위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던지기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count) 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random.randint(1,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1765" marR="57086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random.randint(1,</a:t>
            </a:r>
            <a:r>
              <a:rPr kumimoji="0" sz="13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6) 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500681" y="2030006"/>
          <a:ext cx="3263900" cy="39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13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240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 marR="119316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주사위 던지기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 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나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컴퓨터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나의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20" dirty="0">
                          <a:latin typeface="Arial Unicode MS"/>
                          <a:cs typeface="Arial Unicode MS"/>
                        </a:rPr>
                        <a:t>승리</a:t>
                      </a:r>
                      <a:r>
                        <a:rPr sz="1600" spc="20" dirty="0">
                          <a:latin typeface="Arial"/>
                          <a:cs typeface="Arial"/>
                        </a:rPr>
                        <a:t>!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계속하려면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45" dirty="0">
                          <a:latin typeface="Arial Unicode MS"/>
                          <a:cs typeface="Arial Unicode MS"/>
                        </a:rPr>
                        <a:t>를</a:t>
                      </a:r>
                      <a:r>
                        <a:rPr sz="1600" spc="-1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!y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 marR="1193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주사위 던지기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600" spc="-35" dirty="0">
                          <a:latin typeface="Arial Unicode MS"/>
                          <a:cs typeface="Arial Unicode MS"/>
                        </a:rPr>
                        <a:t>번째 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나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컴퓨터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나의</a:t>
                      </a:r>
                      <a:r>
                        <a:rPr sz="16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20" dirty="0">
                          <a:latin typeface="Arial Unicode MS"/>
                          <a:cs typeface="Arial Unicode MS"/>
                        </a:rPr>
                        <a:t>승리</a:t>
                      </a:r>
                      <a:r>
                        <a:rPr sz="1600" spc="20" dirty="0">
                          <a:latin typeface="Arial"/>
                          <a:cs typeface="Arial"/>
                        </a:rPr>
                        <a:t>!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계속하려면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45" dirty="0">
                          <a:latin typeface="Arial Unicode MS"/>
                          <a:cs typeface="Arial Unicode MS"/>
                        </a:rPr>
                        <a:t>를</a:t>
                      </a:r>
                      <a:r>
                        <a:rPr sz="1600" spc="-1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600" spc="5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!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812057" y="1729739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45529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ex8-11.py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46005" y="2029496"/>
            <a:ext cx="3626485" cy="39566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305" rIns="0" bIns="0" rtlCol="0">
            <a:spAutoFit/>
          </a:bodyPr>
          <a:lstStyle/>
          <a:p>
            <a:pPr marL="539115" marR="1799589" lvl="0" indent="-267335" algn="l" defTabSz="914400" rtl="0" eaLnBrk="1" fontAlgn="auto" latinLnBrk="1" hangingPunct="1">
              <a:lnSpc>
                <a:spcPct val="1539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 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나의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8480" marR="1764664" lvl="0" indent="-153035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</a:t>
            </a:r>
            <a:r>
              <a:rPr kumimoji="0" sz="13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무승부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848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컴퓨터의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계속하려면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</a:t>
            </a:r>
            <a:r>
              <a:rPr kumimoji="0" sz="13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CBDC9D1-C7CD-45C6-8FB1-0EF9C92ACEA2}"/>
              </a:ext>
            </a:extLst>
          </p:cNvPr>
          <p:cNvSpPr/>
          <p:nvPr/>
        </p:nvSpPr>
        <p:spPr>
          <a:xfrm>
            <a:off x="190582" y="179457"/>
            <a:ext cx="30524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강의자료 출처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0561D-3CEE-4009-AB9E-E90F7417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30" y="963758"/>
            <a:ext cx="8281340" cy="58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676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5862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가위</a:t>
            </a:r>
            <a:r>
              <a:rPr spc="-375" dirty="0"/>
              <a:t> </a:t>
            </a:r>
            <a:r>
              <a:rPr spc="-25" dirty="0"/>
              <a:t>바위</a:t>
            </a:r>
            <a:r>
              <a:rPr spc="-375" dirty="0"/>
              <a:t> </a:t>
            </a:r>
            <a:r>
              <a:rPr dirty="0"/>
              <a:t>보</a:t>
            </a:r>
            <a:r>
              <a:rPr spc="-365" dirty="0"/>
              <a:t> </a:t>
            </a:r>
            <a:r>
              <a:rPr spc="-25" dirty="0"/>
              <a:t>게임</a:t>
            </a:r>
            <a:r>
              <a:rPr spc="-375" dirty="0"/>
              <a:t> </a:t>
            </a:r>
            <a:r>
              <a:rPr spc="-50" dirty="0"/>
              <a:t>만들기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2398" y="2222080"/>
            <a:ext cx="162560" cy="3395345"/>
          </a:xfrm>
          <a:custGeom>
            <a:avLst/>
            <a:gdLst/>
            <a:ahLst/>
            <a:cxnLst/>
            <a:rect l="l" t="t" r="r" b="b"/>
            <a:pathLst>
              <a:path w="162559" h="3395345">
                <a:moveTo>
                  <a:pt x="0" y="0"/>
                </a:moveTo>
                <a:lnTo>
                  <a:pt x="162559" y="0"/>
                </a:lnTo>
                <a:lnTo>
                  <a:pt x="162559" y="3394951"/>
                </a:lnTo>
                <a:lnTo>
                  <a:pt x="0" y="33949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958" y="2222080"/>
            <a:ext cx="3248660" cy="3395345"/>
          </a:xfrm>
          <a:custGeom>
            <a:avLst/>
            <a:gdLst/>
            <a:ahLst/>
            <a:cxnLst/>
            <a:rect l="l" t="t" r="r" b="b"/>
            <a:pathLst>
              <a:path w="3248660" h="3395345">
                <a:moveTo>
                  <a:pt x="0" y="0"/>
                </a:moveTo>
                <a:lnTo>
                  <a:pt x="3248037" y="0"/>
                </a:lnTo>
                <a:lnTo>
                  <a:pt x="3248037" y="3394951"/>
                </a:lnTo>
                <a:lnTo>
                  <a:pt x="0" y="33949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392" y="2218908"/>
            <a:ext cx="0" cy="3401695"/>
          </a:xfrm>
          <a:custGeom>
            <a:avLst/>
            <a:gdLst/>
            <a:ahLst/>
            <a:cxnLst/>
            <a:rect l="l" t="t" r="r" b="b"/>
            <a:pathLst>
              <a:path h="3401695">
                <a:moveTo>
                  <a:pt x="0" y="0"/>
                </a:moveTo>
                <a:lnTo>
                  <a:pt x="0" y="34013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62993" y="2218908"/>
            <a:ext cx="0" cy="3401695"/>
          </a:xfrm>
          <a:custGeom>
            <a:avLst/>
            <a:gdLst/>
            <a:ahLst/>
            <a:cxnLst/>
            <a:rect l="l" t="t" r="r" b="b"/>
            <a:pathLst>
              <a:path h="3401695">
                <a:moveTo>
                  <a:pt x="0" y="0"/>
                </a:moveTo>
                <a:lnTo>
                  <a:pt x="0" y="340130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9217" y="2222083"/>
            <a:ext cx="3417570" cy="0"/>
          </a:xfrm>
          <a:custGeom>
            <a:avLst/>
            <a:gdLst/>
            <a:ahLst/>
            <a:cxnLst/>
            <a:rect l="l" t="t" r="r" b="b"/>
            <a:pathLst>
              <a:path w="3417570">
                <a:moveTo>
                  <a:pt x="0" y="0"/>
                </a:moveTo>
                <a:lnTo>
                  <a:pt x="341694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9217" y="5617028"/>
            <a:ext cx="3417570" cy="0"/>
          </a:xfrm>
          <a:custGeom>
            <a:avLst/>
            <a:gdLst/>
            <a:ahLst/>
            <a:cxnLst/>
            <a:rect l="l" t="t" r="r" b="b"/>
            <a:pathLst>
              <a:path w="3417570">
                <a:moveTo>
                  <a:pt x="0" y="0"/>
                </a:moveTo>
                <a:lnTo>
                  <a:pt x="3416947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3532" y="2336618"/>
            <a:ext cx="10560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3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3532" y="2844448"/>
            <a:ext cx="2435225" cy="2464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0" marR="1173480" lvl="0" indent="-153035" algn="l" defTabSz="914400" rtl="0" eaLnBrk="1" fontAlgn="auto" latinLnBrk="1" hangingPunct="1">
              <a:lnSpc>
                <a:spcPct val="1539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whoWin(x,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r>
              <a:rPr kumimoji="0" sz="13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0" marR="382905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무승부입니다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4800" marR="5080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당신의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5720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나의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9217" y="1918716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5529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ex8-12.py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06815" y="2216242"/>
            <a:ext cx="3463290" cy="34366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marL="271780" marR="0" lvl="0" indent="0" algn="l" defTabSz="914400" rtl="0" eaLnBrk="1" fontAlgn="auto" latinLnBrk="1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0" lvl="0" indent="0" algn="l" defTabSz="914400" rtl="0" eaLnBrk="1" fontAlgn="auto" latinLnBrk="1" hangingPunct="1">
              <a:lnSpc>
                <a:spcPct val="1000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968375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나의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1176020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무승부입니다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91515" marR="0" lvl="0" indent="0" algn="l" defTabSz="914400" rtl="0" eaLnBrk="1" fontAlgn="auto" latinLnBrk="1" hangingPunct="1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당신의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!‘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03604" y="2209712"/>
            <a:ext cx="3626485" cy="344995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0" lvl="0" indent="0" algn="l" defTabSz="914400" rtl="0" eaLnBrk="1" fontAlgn="auto" latinLnBrk="1" hangingPunct="1">
              <a:lnSpc>
                <a:spcPct val="100000"/>
              </a:lnSpc>
              <a:spcBef>
                <a:spcPts val="8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961390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당신의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elif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9115" marR="1132205" lvl="0" indent="1524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나의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승리입니다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715" marR="1339215" lvl="0" indent="30480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무승부입니다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152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가위</a:t>
            </a:r>
            <a:r>
              <a:rPr spc="-375" dirty="0"/>
              <a:t> </a:t>
            </a:r>
            <a:r>
              <a:rPr spc="-25" dirty="0"/>
              <a:t>바위</a:t>
            </a:r>
            <a:r>
              <a:rPr spc="-375" dirty="0"/>
              <a:t> </a:t>
            </a:r>
            <a:r>
              <a:rPr dirty="0"/>
              <a:t>보</a:t>
            </a:r>
            <a:r>
              <a:rPr spc="-360" dirty="0"/>
              <a:t> </a:t>
            </a:r>
            <a:r>
              <a:rPr spc="-25" dirty="0"/>
              <a:t>게임</a:t>
            </a:r>
            <a:r>
              <a:rPr spc="-375" dirty="0"/>
              <a:t> </a:t>
            </a:r>
            <a:r>
              <a:rPr spc="-90" dirty="0"/>
              <a:t>만들기</a:t>
            </a:r>
            <a:r>
              <a:rPr spc="-90" dirty="0">
                <a:latin typeface="Arial"/>
                <a:cs typeface="Arial"/>
              </a:rPr>
              <a:t>(</a:t>
            </a:r>
            <a:r>
              <a:rPr spc="-90" dirty="0"/>
              <a:t>계속</a:t>
            </a:r>
            <a:r>
              <a:rPr spc="-90" dirty="0">
                <a:latin typeface="Arial"/>
                <a:cs typeface="Arial"/>
              </a:rPr>
              <a:t>)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217" y="2218908"/>
            <a:ext cx="3169285" cy="34016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print('='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111696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 보</a:t>
            </a:r>
            <a:r>
              <a:rPr kumimoji="0" sz="13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게임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print('='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640715" lvl="0" indent="0" algn="l" defTabSz="914400" rtl="0" eaLnBrk="1" fontAlgn="auto" latinLnBrk="1" hangingPunct="1">
              <a:lnSpc>
                <a:spcPct val="1539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gawibawibo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가위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','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바위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'] 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'y'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'y'</a:t>
            </a:r>
            <a:r>
              <a:rPr kumimoji="0" sz="1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408305" lvl="0" indent="0" algn="l" defTabSz="914400" rtl="0" eaLnBrk="1" fontAlgn="auto" latinLnBrk="1" hangingPunct="1">
              <a:lnSpc>
                <a:spcPct val="15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random.choice(gawibawibo) 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random.choice(gawibawibo)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1685" y="2216242"/>
            <a:ext cx="3724275" cy="34366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985" rIns="0" bIns="0" rtlCol="0">
            <a:spAutoFit/>
          </a:bodyPr>
          <a:lstStyle/>
          <a:p>
            <a:pPr marL="272415" marR="0" lvl="0" indent="0" algn="l" defTabSz="914400" rtl="0" eaLnBrk="1" fontAlgn="auto" latinLnBrk="1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whoWin(me,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1722120" lvl="0" indent="0" algn="l" defTabSz="914400" rtl="0" eaLnBrk="1" fontAlgn="auto" latinLnBrk="1" hangingPunct="1">
              <a:lnSpc>
                <a:spcPct val="1539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me) 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당신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3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you)  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print(result)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print('-' </a:t>
            </a:r>
            <a:r>
              <a:rPr kumimoji="0" sz="1300" b="0" i="0" u="none" strike="noStrike" kern="1200" cap="none" spc="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3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6080" marR="192405" lvl="0" indent="0" algn="l" defTabSz="914400" rtl="0" eaLnBrk="1" fontAlgn="auto" latinLnBrk="1" hangingPunct="1">
              <a:lnSpc>
                <a:spcPct val="1539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again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계속하려면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</a:t>
            </a:r>
            <a:r>
              <a:rPr kumimoji="0" sz="13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!') 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330869" y="2219413"/>
          <a:ext cx="3263900" cy="3456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72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6515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68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125" dirty="0">
                          <a:latin typeface="Arial"/>
                          <a:cs typeface="Arial"/>
                        </a:rPr>
                        <a:t>==============================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675"/>
                        </a:lnSpc>
                        <a:spcBef>
                          <a:spcPts val="1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가위 바위 보</a:t>
                      </a:r>
                      <a:r>
                        <a:rPr sz="1400" spc="-2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게임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ts val="1675"/>
                        </a:lnSpc>
                      </a:pPr>
                      <a:r>
                        <a:rPr sz="1400" spc="-125" dirty="0">
                          <a:latin typeface="Arial"/>
                          <a:cs typeface="Arial"/>
                        </a:rPr>
                        <a:t>==============================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 marR="227203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가위  당신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바위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ts val="1675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당신의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승리입니다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5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marR="85471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계속하려면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를</a:t>
                      </a:r>
                      <a:r>
                        <a:rPr sz="1400" spc="-2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!y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나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가위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 marR="1983739" indent="-6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당신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가위  무승부입니다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ts val="1670"/>
                        </a:lnSpc>
                      </a:pPr>
                      <a:r>
                        <a:rPr sz="1400" spc="-45" dirty="0">
                          <a:latin typeface="Arial"/>
                          <a:cs typeface="Arial"/>
                        </a:rPr>
                        <a:t>------------------------------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계속하려면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를</a:t>
                      </a:r>
                      <a:r>
                        <a:rPr sz="1400" spc="-1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1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503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latin typeface="Arial"/>
                <a:cs typeface="Arial"/>
              </a:rPr>
              <a:t>datatime</a:t>
            </a:r>
            <a:r>
              <a:rPr spc="-415" dirty="0">
                <a:latin typeface="Arial"/>
                <a:cs typeface="Arial"/>
              </a:rPr>
              <a:t> </a:t>
            </a:r>
            <a:r>
              <a:rPr spc="-50" dirty="0"/>
              <a:t>모듈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5318" y="2065324"/>
            <a:ext cx="194945" cy="3984625"/>
          </a:xfrm>
          <a:custGeom>
            <a:avLst/>
            <a:gdLst/>
            <a:ahLst/>
            <a:cxnLst/>
            <a:rect l="l" t="t" r="r" b="b"/>
            <a:pathLst>
              <a:path w="194944" h="3984625">
                <a:moveTo>
                  <a:pt x="0" y="0"/>
                </a:moveTo>
                <a:lnTo>
                  <a:pt x="194589" y="0"/>
                </a:lnTo>
                <a:lnTo>
                  <a:pt x="194589" y="3984485"/>
                </a:lnTo>
                <a:lnTo>
                  <a:pt x="0" y="3984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49895" y="2065324"/>
            <a:ext cx="3908425" cy="3984625"/>
          </a:xfrm>
          <a:custGeom>
            <a:avLst/>
            <a:gdLst/>
            <a:ahLst/>
            <a:cxnLst/>
            <a:rect l="l" t="t" r="r" b="b"/>
            <a:pathLst>
              <a:path w="3908425" h="3984625">
                <a:moveTo>
                  <a:pt x="0" y="0"/>
                </a:moveTo>
                <a:lnTo>
                  <a:pt x="3908348" y="0"/>
                </a:lnTo>
                <a:lnTo>
                  <a:pt x="3908348" y="3984485"/>
                </a:lnTo>
                <a:lnTo>
                  <a:pt x="0" y="39844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55313" y="2062154"/>
            <a:ext cx="0" cy="3990975"/>
          </a:xfrm>
          <a:custGeom>
            <a:avLst/>
            <a:gdLst/>
            <a:ahLst/>
            <a:cxnLst/>
            <a:rect l="l" t="t" r="r" b="b"/>
            <a:pathLst>
              <a:path h="3990975">
                <a:moveTo>
                  <a:pt x="0" y="0"/>
                </a:moveTo>
                <a:lnTo>
                  <a:pt x="0" y="39908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58246" y="2062154"/>
            <a:ext cx="0" cy="3990975"/>
          </a:xfrm>
          <a:custGeom>
            <a:avLst/>
            <a:gdLst/>
            <a:ahLst/>
            <a:cxnLst/>
            <a:rect l="l" t="t" r="r" b="b"/>
            <a:pathLst>
              <a:path h="3990975">
                <a:moveTo>
                  <a:pt x="0" y="0"/>
                </a:moveTo>
                <a:lnTo>
                  <a:pt x="0" y="39908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52138" y="2065329"/>
            <a:ext cx="4109720" cy="0"/>
          </a:xfrm>
          <a:custGeom>
            <a:avLst/>
            <a:gdLst/>
            <a:ahLst/>
            <a:cxnLst/>
            <a:rect l="l" t="t" r="r" b="b"/>
            <a:pathLst>
              <a:path w="4109720">
                <a:moveTo>
                  <a:pt x="0" y="0"/>
                </a:moveTo>
                <a:lnTo>
                  <a:pt x="410928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2138" y="6049810"/>
            <a:ext cx="4109720" cy="0"/>
          </a:xfrm>
          <a:custGeom>
            <a:avLst/>
            <a:gdLst/>
            <a:ahLst/>
            <a:cxnLst/>
            <a:rect l="l" t="t" r="r" b="b"/>
            <a:pathLst>
              <a:path w="4109720">
                <a:moveTo>
                  <a:pt x="0" y="0"/>
                </a:moveTo>
                <a:lnTo>
                  <a:pt x="4109288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8476" y="2030788"/>
            <a:ext cx="3037840" cy="3866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14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datetime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850" b="0" i="0" u="none" strike="noStrike" kern="1200" cap="none" spc="-3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datetime 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datetime.now()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93980" lvl="0" indent="0" algn="l" defTabSz="914400" rtl="0" eaLnBrk="1" fontAlgn="auto" latinLnBrk="1" hangingPunct="1">
              <a:lnSpc>
                <a:spcPct val="151400"/>
              </a:lnSpc>
              <a:spcBef>
                <a:spcPts val="1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년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today.year)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월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today.month)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일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today.day)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today.hour)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8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today.minute)  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초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85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85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today.second)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19431" y="3459124"/>
          <a:ext cx="5001260" cy="2576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01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40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445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50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2020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월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85" dirty="0"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일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시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27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초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2020/02/14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10:27:16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75" dirty="0">
                          <a:latin typeface="Arial"/>
                          <a:cs typeface="Arial"/>
                        </a:rPr>
                        <a:t>20-02-14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AM </a:t>
                      </a:r>
                      <a:r>
                        <a:rPr sz="1600" spc="-75" dirty="0">
                          <a:latin typeface="Arial"/>
                          <a:cs typeface="Arial"/>
                        </a:rPr>
                        <a:t>10:27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452138" y="1761744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5529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ex8-13.py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06569" y="2059490"/>
            <a:ext cx="5010785" cy="12071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9050" rIns="0" bIns="0" rtlCol="0">
            <a:spAutoFit/>
          </a:bodyPr>
          <a:lstStyle/>
          <a:p>
            <a:pPr marL="266065" marR="269875" lvl="0" indent="0" algn="l" defTabSz="914400" rtl="0" eaLnBrk="1" fontAlgn="auto" latinLnBrk="1" hangingPunct="1">
              <a:lnSpc>
                <a:spcPts val="336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print(today.strftime('%Y/%m/%d </a:t>
            </a: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%H:%M:%S'))  </a:t>
            </a:r>
            <a:r>
              <a:rPr kumimoji="0" sz="185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print(today.strftime('%y-%m-%d </a:t>
            </a:r>
            <a:r>
              <a:rPr kumimoji="0" sz="185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%p</a:t>
            </a:r>
            <a:r>
              <a:rPr kumimoji="0" sz="185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%I:%M'))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9771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>
                <a:solidFill>
                  <a:srgbClr val="000000"/>
                </a:solidFill>
                <a:latin typeface="Arial"/>
                <a:cs typeface="Arial"/>
              </a:rPr>
              <a:t>datatime.strftime() </a:t>
            </a:r>
            <a:r>
              <a:rPr spc="-40" dirty="0">
                <a:solidFill>
                  <a:srgbClr val="000000"/>
                </a:solidFill>
              </a:rPr>
              <a:t>메소드의 </a:t>
            </a:r>
            <a:r>
              <a:rPr spc="-25" dirty="0">
                <a:solidFill>
                  <a:srgbClr val="000000"/>
                </a:solidFill>
              </a:rPr>
              <a:t>포맷</a:t>
            </a:r>
            <a:r>
              <a:rPr spc="-85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기호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06411" y="1736343"/>
            <a:ext cx="5987228" cy="4212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002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Chapter</a:t>
            </a:r>
            <a:r>
              <a:rPr spc="-245" dirty="0"/>
              <a:t> </a:t>
            </a:r>
            <a:r>
              <a:rPr spc="-180" dirty="0"/>
              <a:t>09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44052" y="2901138"/>
            <a:ext cx="5535295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객체지향</a:t>
            </a:r>
            <a:r>
              <a:rPr kumimoji="0" sz="4700" b="1" i="0" u="none" strike="noStrike" kern="1200" cap="none" spc="-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프로그래밍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객체 지향</a:t>
            </a:r>
            <a:r>
              <a:rPr spc="-770" dirty="0"/>
              <a:t> </a:t>
            </a:r>
            <a:r>
              <a:rPr spc="-50" dirty="0"/>
              <a:t>프로그래밍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4273" y="2868227"/>
            <a:ext cx="645541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객체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클래스로부터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생성되어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클래스의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속성과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메소드를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가짐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216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객체에서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사용되는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속성과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메소드를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정의한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틀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FFC000"/>
              </a:buClr>
              <a:buSzTx/>
              <a:buFont typeface="Wingdings"/>
              <a:buChar char=""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속성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클래스와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객체에서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사용되는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FFC000"/>
              </a:buClr>
              <a:buSzTx/>
              <a:buFont typeface="Wingdings"/>
              <a:buChar char=""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메소드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클래스와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객체에서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사용되는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5719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클래스와 </a:t>
            </a:r>
            <a:r>
              <a:rPr spc="-35" dirty="0">
                <a:solidFill>
                  <a:srgbClr val="000000"/>
                </a:solidFill>
              </a:rPr>
              <a:t>객체의</a:t>
            </a:r>
            <a:r>
              <a:rPr spc="-74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관계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4163" y="2037814"/>
            <a:ext cx="4604987" cy="3530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7839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객체지향의</a:t>
            </a:r>
            <a:r>
              <a:rPr spc="-440" dirty="0"/>
              <a:t> </a:t>
            </a:r>
            <a:r>
              <a:rPr dirty="0"/>
              <a:t>예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1075" y="2023300"/>
            <a:ext cx="267335" cy="3991610"/>
          </a:xfrm>
          <a:custGeom>
            <a:avLst/>
            <a:gdLst/>
            <a:ahLst/>
            <a:cxnLst/>
            <a:rect l="l" t="t" r="r" b="b"/>
            <a:pathLst>
              <a:path w="267334" h="3991610">
                <a:moveTo>
                  <a:pt x="0" y="0"/>
                </a:moveTo>
                <a:lnTo>
                  <a:pt x="267042" y="0"/>
                </a:lnTo>
                <a:lnTo>
                  <a:pt x="267042" y="3991292"/>
                </a:lnTo>
                <a:lnTo>
                  <a:pt x="0" y="3991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8105" y="2023300"/>
            <a:ext cx="4709795" cy="3991610"/>
          </a:xfrm>
          <a:custGeom>
            <a:avLst/>
            <a:gdLst/>
            <a:ahLst/>
            <a:cxnLst/>
            <a:rect l="l" t="t" r="r" b="b"/>
            <a:pathLst>
              <a:path w="4709795" h="3991610">
                <a:moveTo>
                  <a:pt x="0" y="0"/>
                </a:moveTo>
                <a:lnTo>
                  <a:pt x="4709693" y="0"/>
                </a:lnTo>
                <a:lnTo>
                  <a:pt x="4709693" y="3991292"/>
                </a:lnTo>
                <a:lnTo>
                  <a:pt x="0" y="39912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1073" y="2020125"/>
            <a:ext cx="0" cy="3997960"/>
          </a:xfrm>
          <a:custGeom>
            <a:avLst/>
            <a:gdLst/>
            <a:ahLst/>
            <a:cxnLst/>
            <a:rect l="l" t="t" r="r" b="b"/>
            <a:pathLst>
              <a:path h="3997960">
                <a:moveTo>
                  <a:pt x="0" y="0"/>
                </a:moveTo>
                <a:lnTo>
                  <a:pt x="0" y="399764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7798" y="2020125"/>
            <a:ext cx="0" cy="3997960"/>
          </a:xfrm>
          <a:custGeom>
            <a:avLst/>
            <a:gdLst/>
            <a:ahLst/>
            <a:cxnLst/>
            <a:rect l="l" t="t" r="r" b="b"/>
            <a:pathLst>
              <a:path h="3997960">
                <a:moveTo>
                  <a:pt x="0" y="0"/>
                </a:moveTo>
                <a:lnTo>
                  <a:pt x="0" y="399764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7898" y="2023300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7898" y="6014594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6691" y="2012159"/>
            <a:ext cx="2794000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1166495" lvl="0" indent="-184785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Calculator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122047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self.first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self.second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add(self)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self.first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self.second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Calculator()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243243" y="4394669"/>
          <a:ext cx="4985385" cy="1364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445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74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100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200 </a:t>
                      </a:r>
                      <a:r>
                        <a:rPr sz="1800" spc="-15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300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77898" y="1720595"/>
            <a:ext cx="1713864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42798" y="2017460"/>
            <a:ext cx="4983480" cy="21577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38455" marR="833119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(cal1.first,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cal1.second,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cal1.add()))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cal1.set(100,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833119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(cal1.first,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cal1.second, 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cal1.add()))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322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클래스의 </a:t>
            </a:r>
            <a:r>
              <a:rPr spc="-35" dirty="0">
                <a:solidFill>
                  <a:srgbClr val="000000"/>
                </a:solidFill>
              </a:rPr>
              <a:t>속성과</a:t>
            </a:r>
            <a:r>
              <a:rPr spc="-74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메소드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7869" y="1921502"/>
            <a:ext cx="5037330" cy="3912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183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생성자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9223" y="2170963"/>
            <a:ext cx="162560" cy="3559810"/>
          </a:xfrm>
          <a:custGeom>
            <a:avLst/>
            <a:gdLst/>
            <a:ahLst/>
            <a:cxnLst/>
            <a:rect l="l" t="t" r="r" b="b"/>
            <a:pathLst>
              <a:path w="162559" h="3559810">
                <a:moveTo>
                  <a:pt x="0" y="0"/>
                </a:moveTo>
                <a:lnTo>
                  <a:pt x="162559" y="0"/>
                </a:lnTo>
                <a:lnTo>
                  <a:pt x="162559" y="3559644"/>
                </a:lnTo>
                <a:lnTo>
                  <a:pt x="0" y="35596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1783" y="2170963"/>
            <a:ext cx="4814570" cy="3559810"/>
          </a:xfrm>
          <a:custGeom>
            <a:avLst/>
            <a:gdLst/>
            <a:ahLst/>
            <a:cxnLst/>
            <a:rect l="l" t="t" r="r" b="b"/>
            <a:pathLst>
              <a:path w="4814570" h="3559810">
                <a:moveTo>
                  <a:pt x="0" y="0"/>
                </a:moveTo>
                <a:lnTo>
                  <a:pt x="4814163" y="0"/>
                </a:lnTo>
                <a:lnTo>
                  <a:pt x="4814163" y="3559644"/>
                </a:lnTo>
                <a:lnTo>
                  <a:pt x="0" y="35596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9228" y="2167793"/>
            <a:ext cx="0" cy="3566160"/>
          </a:xfrm>
          <a:custGeom>
            <a:avLst/>
            <a:gdLst/>
            <a:ahLst/>
            <a:cxnLst/>
            <a:rect l="l" t="t" r="r" b="b"/>
            <a:pathLst>
              <a:path h="3566160">
                <a:moveTo>
                  <a:pt x="0" y="0"/>
                </a:moveTo>
                <a:lnTo>
                  <a:pt x="0" y="356599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25953" y="2167793"/>
            <a:ext cx="0" cy="3566160"/>
          </a:xfrm>
          <a:custGeom>
            <a:avLst/>
            <a:gdLst/>
            <a:ahLst/>
            <a:cxnLst/>
            <a:rect l="l" t="t" r="r" b="b"/>
            <a:pathLst>
              <a:path h="3566160">
                <a:moveTo>
                  <a:pt x="0" y="0"/>
                </a:moveTo>
                <a:lnTo>
                  <a:pt x="0" y="356599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6053" y="2170968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6053" y="5730618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0368" y="2159828"/>
            <a:ext cx="2800985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Member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16827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showMember(self)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self.age)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311391" y="4224286"/>
          <a:ext cx="4985385" cy="152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58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445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455">
                <a:tc>
                  <a:txBody>
                    <a:bodyPr/>
                    <a:lstStyle/>
                    <a:p>
                      <a:pPr marL="143510" marR="367347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이름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홍지수  나이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24 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이름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안지영  나이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046053" y="1868423"/>
            <a:ext cx="171450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10952" y="2165127"/>
            <a:ext cx="4983480" cy="17913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38455" marR="2075814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Member('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홍지수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mem1.showMember()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2075814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Member('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안지영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mem2.showMember()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F3870-EA6B-471F-83A2-19C71960DFB1}"/>
              </a:ext>
            </a:extLst>
          </p:cNvPr>
          <p:cNvSpPr txBox="1"/>
          <p:nvPr/>
        </p:nvSpPr>
        <p:spPr>
          <a:xfrm>
            <a:off x="5352046" y="504937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</a:t>
            </a:r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목  차</a:t>
            </a:r>
            <a:r>
              <a:rPr lang="en-US" altLang="ko-KR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-</a:t>
            </a:r>
            <a:endParaRPr lang="ko-KR" altLang="en-US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456E7-68B9-4C63-992C-1E7DE74CAFF6}"/>
              </a:ext>
            </a:extLst>
          </p:cNvPr>
          <p:cNvSpPr txBox="1"/>
          <p:nvPr/>
        </p:nvSpPr>
        <p:spPr>
          <a:xfrm>
            <a:off x="1731664" y="1689859"/>
            <a:ext cx="8728672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  <a:p>
            <a:pPr marL="457200" indent="-457200" defTabSz="457200" latinLnBrk="0">
              <a:buFontTx/>
              <a:buAutoNum type="arabicPeriod"/>
            </a:pPr>
            <a:endParaRPr lang="en-US" altLang="ko-KR" sz="21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marL="457200" indent="-457200" defTabSz="457200" latinLnBrk="0">
              <a:buFontTx/>
              <a:buAutoNum type="arabicPeriod"/>
            </a:pP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공장 시스템은 어떻게 돌아가고 있는가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  <a:p>
            <a:pPr marL="914400" lvl="1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PLC(Programmable Logic Controller)</a:t>
            </a:r>
          </a:p>
          <a:p>
            <a:pPr marL="914400" lvl="1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SCADA(Supervisory Control and Data Acquisition)</a:t>
            </a:r>
          </a:p>
          <a:p>
            <a:pPr marL="914400" lvl="1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ERP(Enterprise Resource Planning)</a:t>
            </a:r>
          </a:p>
          <a:p>
            <a:pPr marL="914400" lvl="1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MES(Manufacturing Execution System)</a:t>
            </a:r>
          </a:p>
          <a:p>
            <a:pPr marL="914400" lvl="1" indent="-457200" defTabSz="457200" latinLnBrk="0">
              <a:buFontTx/>
              <a:buAutoNum type="arabicPeriod"/>
            </a:pP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SCM(Supply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Chain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Management)</a:t>
            </a:r>
          </a:p>
          <a:p>
            <a:pPr marL="914400" lvl="1" indent="-457200" defTabSz="457200" latinLnBrk="0">
              <a:buFontTx/>
              <a:buAutoNum type="arabicPeriod"/>
            </a:pPr>
            <a:endParaRPr lang="en-US" altLang="ko-KR" sz="21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marL="457200" indent="-457200" defTabSz="457200" latinLnBrk="0">
              <a:buFontTx/>
              <a:buAutoNum type="arabicPeriod"/>
            </a:pP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스마트 팩토리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(Smart Factory)</a:t>
            </a:r>
          </a:p>
          <a:p>
            <a:pPr marL="457200" indent="-457200" defTabSz="457200" latinLnBrk="0">
              <a:buFontTx/>
              <a:buAutoNum type="arabicPeriod"/>
            </a:pPr>
            <a:endParaRPr lang="en-US" altLang="ko-KR" sz="21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marL="457200" indent="-457200" defTabSz="457200" latinLnBrk="0">
              <a:buFontTx/>
              <a:buAutoNum type="arabicPeriod"/>
            </a:pP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기계학습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(ML, Machine Learning), </a:t>
            </a:r>
            <a:r>
              <a:rPr lang="ko-KR" altLang="en-US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인공지능</a:t>
            </a:r>
            <a:r>
              <a:rPr lang="en-US" altLang="ko-KR" sz="21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(AI, Artificial Intelligence)</a:t>
            </a:r>
          </a:p>
          <a:p>
            <a:pPr lvl="1" defTabSz="457200" latinLnBrk="0"/>
            <a:endParaRPr lang="ko-KR" altLang="en-US" sz="21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688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151" y="3329940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378714" y="0"/>
                </a:moveTo>
                <a:lnTo>
                  <a:pt x="331209" y="2956"/>
                </a:lnTo>
                <a:lnTo>
                  <a:pt x="285465" y="11589"/>
                </a:lnTo>
                <a:lnTo>
                  <a:pt x="241837" y="25543"/>
                </a:lnTo>
                <a:lnTo>
                  <a:pt x="200679" y="44462"/>
                </a:lnTo>
                <a:lnTo>
                  <a:pt x="162347" y="67990"/>
                </a:lnTo>
                <a:lnTo>
                  <a:pt x="127195" y="95772"/>
                </a:lnTo>
                <a:lnTo>
                  <a:pt x="95579" y="127452"/>
                </a:lnTo>
                <a:lnTo>
                  <a:pt x="67853" y="162674"/>
                </a:lnTo>
                <a:lnTo>
                  <a:pt x="44372" y="201083"/>
                </a:lnTo>
                <a:lnTo>
                  <a:pt x="25491" y="242324"/>
                </a:lnTo>
                <a:lnTo>
                  <a:pt x="11566" y="286040"/>
                </a:lnTo>
                <a:lnTo>
                  <a:pt x="2950" y="331876"/>
                </a:lnTo>
                <a:lnTo>
                  <a:pt x="0" y="379476"/>
                </a:lnTo>
                <a:lnTo>
                  <a:pt x="2950" y="427075"/>
                </a:lnTo>
                <a:lnTo>
                  <a:pt x="11566" y="472911"/>
                </a:lnTo>
                <a:lnTo>
                  <a:pt x="25491" y="516627"/>
                </a:lnTo>
                <a:lnTo>
                  <a:pt x="44372" y="557868"/>
                </a:lnTo>
                <a:lnTo>
                  <a:pt x="67853" y="596277"/>
                </a:lnTo>
                <a:lnTo>
                  <a:pt x="95579" y="631499"/>
                </a:lnTo>
                <a:lnTo>
                  <a:pt x="127195" y="663179"/>
                </a:lnTo>
                <a:lnTo>
                  <a:pt x="162347" y="690961"/>
                </a:lnTo>
                <a:lnTo>
                  <a:pt x="200679" y="714489"/>
                </a:lnTo>
                <a:lnTo>
                  <a:pt x="241837" y="733408"/>
                </a:lnTo>
                <a:lnTo>
                  <a:pt x="285465" y="747362"/>
                </a:lnTo>
                <a:lnTo>
                  <a:pt x="331209" y="755995"/>
                </a:lnTo>
                <a:lnTo>
                  <a:pt x="378714" y="758952"/>
                </a:lnTo>
                <a:lnTo>
                  <a:pt x="426218" y="755995"/>
                </a:lnTo>
                <a:lnTo>
                  <a:pt x="471962" y="747362"/>
                </a:lnTo>
                <a:lnTo>
                  <a:pt x="515590" y="733408"/>
                </a:lnTo>
                <a:lnTo>
                  <a:pt x="556748" y="714489"/>
                </a:lnTo>
                <a:lnTo>
                  <a:pt x="595080" y="690961"/>
                </a:lnTo>
                <a:lnTo>
                  <a:pt x="630232" y="663179"/>
                </a:lnTo>
                <a:lnTo>
                  <a:pt x="661848" y="631499"/>
                </a:lnTo>
                <a:lnTo>
                  <a:pt x="689574" y="596277"/>
                </a:lnTo>
                <a:lnTo>
                  <a:pt x="713055" y="557868"/>
                </a:lnTo>
                <a:lnTo>
                  <a:pt x="731936" y="516627"/>
                </a:lnTo>
                <a:lnTo>
                  <a:pt x="745861" y="472911"/>
                </a:lnTo>
                <a:lnTo>
                  <a:pt x="754477" y="427075"/>
                </a:lnTo>
                <a:lnTo>
                  <a:pt x="757428" y="379476"/>
                </a:lnTo>
                <a:lnTo>
                  <a:pt x="754477" y="331876"/>
                </a:lnTo>
                <a:lnTo>
                  <a:pt x="745861" y="286040"/>
                </a:lnTo>
                <a:lnTo>
                  <a:pt x="731936" y="242324"/>
                </a:lnTo>
                <a:lnTo>
                  <a:pt x="713055" y="201083"/>
                </a:lnTo>
                <a:lnTo>
                  <a:pt x="689574" y="162674"/>
                </a:lnTo>
                <a:lnTo>
                  <a:pt x="661848" y="127452"/>
                </a:lnTo>
                <a:lnTo>
                  <a:pt x="630232" y="95772"/>
                </a:lnTo>
                <a:lnTo>
                  <a:pt x="595080" y="67990"/>
                </a:lnTo>
                <a:lnTo>
                  <a:pt x="556748" y="44462"/>
                </a:lnTo>
                <a:lnTo>
                  <a:pt x="515590" y="25543"/>
                </a:lnTo>
                <a:lnTo>
                  <a:pt x="471962" y="11589"/>
                </a:lnTo>
                <a:lnTo>
                  <a:pt x="426218" y="2956"/>
                </a:lnTo>
                <a:lnTo>
                  <a:pt x="378714" y="0"/>
                </a:lnTo>
                <a:close/>
              </a:path>
            </a:pathLst>
          </a:custGeom>
          <a:solidFill>
            <a:srgbClr val="FFFFFF">
              <a:alpha val="195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15198" y="2061198"/>
            <a:ext cx="4474210" cy="153670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2307590">
              <a:lnSpc>
                <a:spcPct val="100000"/>
              </a:lnSpc>
              <a:spcBef>
                <a:spcPts val="935"/>
              </a:spcBef>
            </a:pPr>
            <a:r>
              <a:rPr sz="3600" b="1" spc="-260" dirty="0">
                <a:solidFill>
                  <a:srgbClr val="FFC000"/>
                </a:solidFill>
                <a:latin typeface="Arial"/>
                <a:cs typeface="Arial"/>
              </a:rPr>
              <a:t>Chapter</a:t>
            </a:r>
            <a:r>
              <a:rPr sz="3600" b="1" spc="-21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3600" b="1" spc="-180" dirty="0">
                <a:solidFill>
                  <a:srgbClr val="FFC000"/>
                </a:solidFill>
                <a:latin typeface="Arial"/>
                <a:cs typeface="Arial"/>
              </a:rPr>
              <a:t>01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4700" b="1" spc="635" dirty="0">
                <a:latin typeface="Apple SD Gothic Neo"/>
                <a:cs typeface="Apple SD Gothic Neo"/>
              </a:rPr>
              <a:t>파이썬과</a:t>
            </a:r>
            <a:r>
              <a:rPr sz="4700" b="1" spc="-235" dirty="0">
                <a:latin typeface="Apple SD Gothic Neo"/>
                <a:cs typeface="Apple SD Gothic Neo"/>
              </a:rPr>
              <a:t> </a:t>
            </a:r>
            <a:r>
              <a:rPr sz="4700" b="1" spc="635" dirty="0">
                <a:latin typeface="Apple SD Gothic Neo"/>
                <a:cs typeface="Apple SD Gothic Neo"/>
              </a:rPr>
              <a:t>개발</a:t>
            </a:r>
            <a:r>
              <a:rPr sz="4700" b="1" spc="-220" dirty="0">
                <a:latin typeface="Apple SD Gothic Neo"/>
                <a:cs typeface="Apple SD Gothic Neo"/>
              </a:rPr>
              <a:t> </a:t>
            </a:r>
            <a:r>
              <a:rPr sz="4700" b="1" spc="635" dirty="0">
                <a:latin typeface="Apple SD Gothic Neo"/>
                <a:cs typeface="Apple SD Gothic Neo"/>
              </a:rPr>
              <a:t>툴</a:t>
            </a:r>
            <a:endParaRPr sz="4700">
              <a:latin typeface="Apple SD Gothic Neo"/>
              <a:cs typeface="Apple SD Gothic Ne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클래스</a:t>
            </a:r>
            <a:r>
              <a:rPr spc="-440" dirty="0"/>
              <a:t> </a:t>
            </a:r>
            <a:r>
              <a:rPr spc="-50" dirty="0"/>
              <a:t>속성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4912" y="1935441"/>
            <a:ext cx="162560" cy="4133850"/>
          </a:xfrm>
          <a:custGeom>
            <a:avLst/>
            <a:gdLst/>
            <a:ahLst/>
            <a:cxnLst/>
            <a:rect l="l" t="t" r="r" b="b"/>
            <a:pathLst>
              <a:path w="162559" h="4133850">
                <a:moveTo>
                  <a:pt x="0" y="0"/>
                </a:moveTo>
                <a:lnTo>
                  <a:pt x="162559" y="0"/>
                </a:lnTo>
                <a:lnTo>
                  <a:pt x="162559" y="4133278"/>
                </a:lnTo>
                <a:lnTo>
                  <a:pt x="0" y="41332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7472" y="1935441"/>
            <a:ext cx="4814570" cy="4133850"/>
          </a:xfrm>
          <a:custGeom>
            <a:avLst/>
            <a:gdLst/>
            <a:ahLst/>
            <a:cxnLst/>
            <a:rect l="l" t="t" r="r" b="b"/>
            <a:pathLst>
              <a:path w="4814570" h="4133850">
                <a:moveTo>
                  <a:pt x="0" y="0"/>
                </a:moveTo>
                <a:lnTo>
                  <a:pt x="4814163" y="0"/>
                </a:lnTo>
                <a:lnTo>
                  <a:pt x="4814163" y="4133278"/>
                </a:lnTo>
                <a:lnTo>
                  <a:pt x="0" y="41332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4907" y="1932268"/>
            <a:ext cx="0" cy="4140200"/>
          </a:xfrm>
          <a:custGeom>
            <a:avLst/>
            <a:gdLst/>
            <a:ahLst/>
            <a:cxnLst/>
            <a:rect l="l" t="t" r="r" b="b"/>
            <a:pathLst>
              <a:path h="4140200">
                <a:moveTo>
                  <a:pt x="0" y="0"/>
                </a:moveTo>
                <a:lnTo>
                  <a:pt x="0" y="413962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31632" y="1932268"/>
            <a:ext cx="0" cy="4140200"/>
          </a:xfrm>
          <a:custGeom>
            <a:avLst/>
            <a:gdLst/>
            <a:ahLst/>
            <a:cxnLst/>
            <a:rect l="l" t="t" r="r" b="b"/>
            <a:pathLst>
              <a:path h="4140200">
                <a:moveTo>
                  <a:pt x="0" y="0"/>
                </a:moveTo>
                <a:lnTo>
                  <a:pt x="0" y="4139628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1732" y="1935443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1732" y="6068722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5845" y="1924302"/>
            <a:ext cx="2792730" cy="405002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MyClass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71625" algn="l"/>
              </a:tabLst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클래스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속성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inc_10(self):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MyClass.number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inc_20(self):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MyClass.number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19697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MyClass()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obj1.inc_10()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bj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17081" y="4316018"/>
            <a:ext cx="4985385" cy="1204595"/>
          </a:xfrm>
          <a:custGeom>
            <a:avLst/>
            <a:gdLst/>
            <a:ahLst/>
            <a:cxnLst/>
            <a:rect l="l" t="t" r="r" b="b"/>
            <a:pathLst>
              <a:path w="4985384" h="1204595">
                <a:moveTo>
                  <a:pt x="0" y="0"/>
                </a:moveTo>
                <a:lnTo>
                  <a:pt x="4985131" y="0"/>
                </a:lnTo>
                <a:lnTo>
                  <a:pt x="4985131" y="1204455"/>
                </a:lnTo>
                <a:lnTo>
                  <a:pt x="0" y="120445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7081" y="3991419"/>
            <a:ext cx="4985385" cy="3251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44450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61078" y="4360078"/>
            <a:ext cx="360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130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1732" y="1635251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16629" y="1932268"/>
            <a:ext cx="4983480" cy="17913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38455" marR="304863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MyClass()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obj2.inc_20()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bj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인스턴스</a:t>
            </a:r>
            <a:r>
              <a:rPr spc="-434" dirty="0"/>
              <a:t> </a:t>
            </a:r>
            <a:r>
              <a:rPr spc="-50" dirty="0"/>
              <a:t>속성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3934" y="2054707"/>
            <a:ext cx="162560" cy="3994150"/>
          </a:xfrm>
          <a:custGeom>
            <a:avLst/>
            <a:gdLst/>
            <a:ahLst/>
            <a:cxnLst/>
            <a:rect l="l" t="t" r="r" b="b"/>
            <a:pathLst>
              <a:path w="162559" h="3994150">
                <a:moveTo>
                  <a:pt x="0" y="0"/>
                </a:moveTo>
                <a:lnTo>
                  <a:pt x="162559" y="0"/>
                </a:lnTo>
                <a:lnTo>
                  <a:pt x="162559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16494" y="2054707"/>
            <a:ext cx="4814570" cy="3994150"/>
          </a:xfrm>
          <a:custGeom>
            <a:avLst/>
            <a:gdLst/>
            <a:ahLst/>
            <a:cxnLst/>
            <a:rect l="l" t="t" r="r" b="b"/>
            <a:pathLst>
              <a:path w="4814570" h="3994150">
                <a:moveTo>
                  <a:pt x="0" y="0"/>
                </a:moveTo>
                <a:lnTo>
                  <a:pt x="4814163" y="0"/>
                </a:lnTo>
                <a:lnTo>
                  <a:pt x="4814163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3933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30659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0758" y="2054711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50758" y="6048669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5073" y="2043570"/>
            <a:ext cx="3851910" cy="258699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MyClass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number)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25065" algn="l"/>
              </a:tabLst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self.number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인스턴스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속성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68935" marR="199453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inc_10(self):  self.number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1994535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inc_20(self):  self.number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5276" y="4970240"/>
            <a:ext cx="16789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MyClass(100)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obj1.inc_10()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33146" y="5173624"/>
            <a:ext cx="4985385" cy="880744"/>
          </a:xfrm>
          <a:custGeom>
            <a:avLst/>
            <a:gdLst/>
            <a:ahLst/>
            <a:cxnLst/>
            <a:rect l="l" t="t" r="r" b="b"/>
            <a:pathLst>
              <a:path w="4985384" h="880745">
                <a:moveTo>
                  <a:pt x="0" y="0"/>
                </a:moveTo>
                <a:lnTo>
                  <a:pt x="4985131" y="0"/>
                </a:lnTo>
                <a:lnTo>
                  <a:pt x="4985131" y="880719"/>
                </a:lnTo>
                <a:lnTo>
                  <a:pt x="0" y="8807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3146" y="4849024"/>
            <a:ext cx="4985385" cy="3251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44450" rIns="0" bIns="0" rtlCol="0">
            <a:spAutoFit/>
          </a:bodyPr>
          <a:lstStyle/>
          <a:p>
            <a:pPr marL="67945" marR="0" lvl="0" indent="0" algn="l" defTabSz="914400" rtl="0" eaLnBrk="1" fontAlgn="auto" latinLnBrk="1" hangingPunct="1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77143" y="5217683"/>
            <a:ext cx="360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0758" y="1754123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15657" y="2051536"/>
            <a:ext cx="4983480" cy="26733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38455" marR="304863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obj1.inc_20()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(o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bj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mb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297053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MyClass(200)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obj2.inc_10()  obj2.inc_20()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print(obj2.number)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8509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Q9-1	</a:t>
            </a:r>
            <a:r>
              <a:rPr spc="-40" dirty="0"/>
              <a:t>객체지향</a:t>
            </a:r>
            <a:r>
              <a:rPr spc="-380" dirty="0"/>
              <a:t> </a:t>
            </a:r>
            <a:r>
              <a:rPr spc="-25" dirty="0"/>
              <a:t>원의</a:t>
            </a:r>
            <a:r>
              <a:rPr spc="-375" dirty="0"/>
              <a:t> </a:t>
            </a:r>
            <a:r>
              <a:rPr spc="-35" dirty="0"/>
              <a:t>면적과</a:t>
            </a:r>
            <a:r>
              <a:rPr spc="-380" dirty="0"/>
              <a:t> </a:t>
            </a:r>
            <a:r>
              <a:rPr spc="-50" dirty="0"/>
              <a:t>원주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7906" y="1714590"/>
            <a:ext cx="4665980" cy="35534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getCircum(self)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76009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794760" algn="l"/>
              </a:tabLst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14159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Circle(10)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92646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6839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반지름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cir.radius)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원의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면적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f'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770629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원주의 길이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4312" y="1708454"/>
          <a:ext cx="4993005" cy="140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58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반지름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원의 면적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314.16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원주의 길이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62.83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00513" y="3269070"/>
            <a:ext cx="4966335" cy="280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305435" marR="3611879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 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Circle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4569" algn="l"/>
                <a:tab pos="147574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radius)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236855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0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radius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getArea(self)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19050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714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math.pi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self.radius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self.radius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6651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Q9-2	</a:t>
            </a:r>
            <a:r>
              <a:rPr spc="-40" dirty="0"/>
              <a:t>객체지향</a:t>
            </a:r>
            <a:r>
              <a:rPr spc="-425" dirty="0"/>
              <a:t> </a:t>
            </a:r>
            <a:r>
              <a:rPr spc="30" dirty="0"/>
              <a:t>합계</a:t>
            </a:r>
            <a:r>
              <a:rPr spc="30" dirty="0">
                <a:latin typeface="Arial"/>
                <a:cs typeface="Arial"/>
              </a:rPr>
              <a:t>/</a:t>
            </a:r>
            <a:r>
              <a:rPr spc="30" dirty="0"/>
              <a:t>평균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7906" y="1714590"/>
            <a:ext cx="4665980" cy="43148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831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getSum(self)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1073785" lvl="0" indent="0" algn="l" defTabSz="914400" rtl="0" eaLnBrk="1" fontAlgn="auto" latinLnBrk="1" hangingPunct="1">
              <a:lnSpc>
                <a:spcPct val="150000"/>
              </a:lnSpc>
              <a:spcBef>
                <a:spcPts val="355"/>
              </a:spcBef>
              <a:spcAft>
                <a:spcPts val="0"/>
              </a:spcAft>
              <a:buClrTx/>
              <a:buSzTx/>
              <a:buFontTx/>
              <a:buNone/>
              <a:tabLst>
                <a:tab pos="2452370" algn="l"/>
              </a:tabLst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self.kor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self.math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05435" marR="158559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5415" algn="l"/>
              </a:tabLst>
              <a:defRPr/>
            </a:pP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SumAvg('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김성윤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85, 90,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83)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print(SumAvg.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s1.name)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36830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국어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수학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(s1.kor,  s1.eng,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s1.math))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8084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%.1f'</a:t>
            </a:r>
            <a:r>
              <a:rPr kumimoji="0" sz="16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147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4312" y="1708454"/>
          <a:ext cx="4993005" cy="140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583">
                <a:tc>
                  <a:txBody>
                    <a:bodyPr/>
                    <a:lstStyle/>
                    <a:p>
                      <a:pPr marL="143510" marR="333184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25" dirty="0">
                          <a:latin typeface="Arial Unicode MS"/>
                          <a:cs typeface="Arial Unicode MS"/>
                        </a:rPr>
                        <a:t>과목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합계와</a:t>
                      </a:r>
                      <a:r>
                        <a:rPr sz="1400" spc="-26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  이름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김성윤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국어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85,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90,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수학</a:t>
                      </a: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83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258,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3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86.0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00513" y="3269070"/>
            <a:ext cx="4966335" cy="280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SumAvg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title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'-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과목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합계와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59626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1262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eng,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290004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self.kor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self.math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math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774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Q9-3	</a:t>
            </a:r>
            <a:r>
              <a:rPr spc="-40" dirty="0"/>
              <a:t>객체지향 사칙연산</a:t>
            </a:r>
            <a:r>
              <a:rPr spc="-740" dirty="0"/>
              <a:t> </a:t>
            </a:r>
            <a:r>
              <a:rPr spc="-50" dirty="0"/>
              <a:t>계산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7906" y="1714590"/>
            <a:ext cx="4665980" cy="43307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44386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sub(self)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1652905" lvl="0" indent="1841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self.num1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self.num2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mul(self)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1613535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self.num1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self.num2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div(self)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self.num1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79502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첫번째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두번째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Calculator(a,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just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6524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just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8937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print('%d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 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%.1f'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(a,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4312" y="1708454"/>
          <a:ext cx="4993005" cy="140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583">
                <a:tc>
                  <a:txBody>
                    <a:bodyPr/>
                    <a:lstStyle/>
                    <a:p>
                      <a:pPr marL="144145" marR="2675890" indent="-635" algn="just">
                        <a:lnSpc>
                          <a:spcPct val="99700"/>
                        </a:lnSpc>
                        <a:spcBef>
                          <a:spcPts val="4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첫번째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10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두번째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수를</a:t>
                      </a:r>
                      <a:r>
                        <a:rPr sz="1400" spc="-1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20 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-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-10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 algn="just">
                        <a:lnSpc>
                          <a:spcPct val="10000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1400" spc="15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0.5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00513" y="3269070"/>
            <a:ext cx="4966335" cy="280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Calculator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4569" algn="l"/>
                <a:tab pos="147574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num2)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0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0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45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add(self)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self.num2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774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Q9-4	</a:t>
            </a:r>
            <a:r>
              <a:rPr spc="-35" dirty="0"/>
              <a:t>생성자 </a:t>
            </a:r>
            <a:r>
              <a:rPr spc="-40" dirty="0"/>
              <a:t>매개변수</a:t>
            </a:r>
            <a:r>
              <a:rPr spc="-745" dirty="0"/>
              <a:t> </a:t>
            </a:r>
            <a:r>
              <a:rPr spc="-50" dirty="0"/>
              <a:t>리스트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7906" y="1714590"/>
            <a:ext cx="4665980" cy="43307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674370" marR="1878964" lvl="0" indent="-32321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>
                <a:tab pos="2778760" algn="l"/>
              </a:tabLst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getPhoneNum(self)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return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05435" marR="194945" lvl="0" indent="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김지혜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'rubato@hanmail.net',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'010-1234- 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4567']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Person(info)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45212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성명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person.getName())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이메일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person.getEmail())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전화번호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person.getPhoneNum()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84312" y="1708454"/>
          <a:ext cx="4993005" cy="1400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583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성명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김지혜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이메일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  <a:hlinkClick r:id="rId3"/>
                        </a:rPr>
                        <a:t>rubato@hanmail.net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전화번호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010-1234-4567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00513" y="3269070"/>
            <a:ext cx="4966335" cy="28022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0543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89584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04569" algn="l"/>
                <a:tab pos="1475740" algn="l"/>
                <a:tab pos="312293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255397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83080" algn="l"/>
              </a:tabLst>
              <a:defRPr/>
            </a:pP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getName(self)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0220" marR="2179320" lvl="0" indent="1841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78760" algn="l"/>
              </a:tabLst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 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getEmail(self)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78760" algn="l"/>
              </a:tabLst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77743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63675" algn="l"/>
              </a:tabLst>
            </a:pPr>
            <a:r>
              <a:rPr spc="-325" dirty="0">
                <a:latin typeface="Arial"/>
                <a:cs typeface="Arial"/>
              </a:rPr>
              <a:t>Q9-5	</a:t>
            </a:r>
            <a:r>
              <a:rPr spc="-40" dirty="0"/>
              <a:t>객체지향 </a:t>
            </a:r>
            <a:r>
              <a:rPr spc="-35" dirty="0"/>
              <a:t>문자열</a:t>
            </a:r>
            <a:r>
              <a:rPr spc="-740" dirty="0"/>
              <a:t> </a:t>
            </a:r>
            <a:r>
              <a:rPr spc="-50" dirty="0"/>
              <a:t>다루기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77906" y="1636218"/>
            <a:ext cx="4665980" cy="450024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674370" marR="2424430" lvl="0" indent="-27749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insertHypen(self)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range(self.length)</a:t>
            </a:r>
            <a:r>
              <a:rPr kumimoji="0" sz="1600" b="0" i="0" u="none" strike="noStrike" kern="1200" cap="none" spc="-3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41400" marR="78867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58870" algn="l"/>
              </a:tabLst>
              <a:defRPr/>
            </a:pP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self.sentence[i]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==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'-‘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572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74370" marR="1738630" lvl="0" indent="36703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self.sentence[i]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205168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'We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champions!' 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EngSentence(a)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05435" marR="30289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82315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역순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1600" b="0" i="0" u="heavy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 Unicode MS"/>
                <a:ea typeface="+mn-ea"/>
                <a:cs typeface="Arial Unicode MS"/>
              </a:rPr>
              <a:t> 	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_) 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하이픈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(-)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삽입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eng1.insertHypen())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284312" y="1630083"/>
          <a:ext cx="4993005" cy="1067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92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76200" marB="0">
                    <a:solidFill>
                      <a:srgbClr val="014A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488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역순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!snoipmahc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eht</a:t>
                      </a:r>
                      <a:r>
                        <a:rPr sz="1400" spc="-2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era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eW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20" dirty="0">
                          <a:latin typeface="Arial Unicode MS"/>
                          <a:cs typeface="Arial Unicode MS"/>
                        </a:rPr>
                        <a:t>하이픈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(-)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삽입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We-are-the-champions!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1316748" y="2769323"/>
            <a:ext cx="234315" cy="3398520"/>
          </a:xfrm>
          <a:custGeom>
            <a:avLst/>
            <a:gdLst/>
            <a:ahLst/>
            <a:cxnLst/>
            <a:rect l="l" t="t" r="r" b="b"/>
            <a:pathLst>
              <a:path w="234315" h="3398520">
                <a:moveTo>
                  <a:pt x="0" y="0"/>
                </a:moveTo>
                <a:lnTo>
                  <a:pt x="233946" y="0"/>
                </a:lnTo>
                <a:lnTo>
                  <a:pt x="233946" y="3397999"/>
                </a:lnTo>
                <a:lnTo>
                  <a:pt x="0" y="339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0695" y="2769323"/>
            <a:ext cx="4726305" cy="3398520"/>
          </a:xfrm>
          <a:custGeom>
            <a:avLst/>
            <a:gdLst/>
            <a:ahLst/>
            <a:cxnLst/>
            <a:rect l="l" t="t" r="r" b="b"/>
            <a:pathLst>
              <a:path w="4726305" h="3398520">
                <a:moveTo>
                  <a:pt x="0" y="0"/>
                </a:moveTo>
                <a:lnTo>
                  <a:pt x="4726000" y="0"/>
                </a:lnTo>
                <a:lnTo>
                  <a:pt x="4726000" y="3397999"/>
                </a:lnTo>
                <a:lnTo>
                  <a:pt x="0" y="3397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6751" y="2766155"/>
            <a:ext cx="0" cy="3404870"/>
          </a:xfrm>
          <a:custGeom>
            <a:avLst/>
            <a:gdLst/>
            <a:ahLst/>
            <a:cxnLst/>
            <a:rect l="l" t="t" r="r" b="b"/>
            <a:pathLst>
              <a:path h="3404870">
                <a:moveTo>
                  <a:pt x="0" y="0"/>
                </a:moveTo>
                <a:lnTo>
                  <a:pt x="0" y="34043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6701" y="2766155"/>
            <a:ext cx="0" cy="3404870"/>
          </a:xfrm>
          <a:custGeom>
            <a:avLst/>
            <a:gdLst/>
            <a:ahLst/>
            <a:cxnLst/>
            <a:rect l="l" t="t" r="r" b="b"/>
            <a:pathLst>
              <a:path h="3404870">
                <a:moveTo>
                  <a:pt x="0" y="0"/>
                </a:moveTo>
                <a:lnTo>
                  <a:pt x="0" y="34043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13576" y="2769330"/>
            <a:ext cx="4966335" cy="0"/>
          </a:xfrm>
          <a:custGeom>
            <a:avLst/>
            <a:gdLst/>
            <a:ahLst/>
            <a:cxnLst/>
            <a:rect l="l" t="t" r="r" b="b"/>
            <a:pathLst>
              <a:path w="4966335">
                <a:moveTo>
                  <a:pt x="0" y="0"/>
                </a:moveTo>
                <a:lnTo>
                  <a:pt x="496629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3576" y="6167324"/>
            <a:ext cx="4966335" cy="0"/>
          </a:xfrm>
          <a:custGeom>
            <a:avLst/>
            <a:gdLst/>
            <a:ahLst/>
            <a:cxnLst/>
            <a:rect l="l" t="t" r="r" b="b"/>
            <a:pathLst>
              <a:path w="4966335">
                <a:moveTo>
                  <a:pt x="0" y="0"/>
                </a:moveTo>
                <a:lnTo>
                  <a:pt x="496629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19276" y="2758189"/>
            <a:ext cx="4448175" cy="3318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 EngSentence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sentence)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43835" algn="l"/>
                <a:tab pos="3223260" algn="l"/>
                <a:tab pos="4331970" algn="l"/>
              </a:tabLst>
              <a:defRPr/>
            </a:pP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281559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len(self.sentence)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reverse(self)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'‘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range(self.length)</a:t>
            </a:r>
            <a:r>
              <a:rPr kumimoji="0" sz="1600" b="0" i="0" u="none" strike="noStrike" kern="1200" cap="none" spc="-3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480059" lvl="0" indent="18224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96360" algn="l"/>
              </a:tabLst>
              <a:defRPr/>
            </a:pP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nce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16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 </a:t>
            </a:r>
            <a:r>
              <a:rPr kumimoji="0" sz="1600" b="0" i="0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+mn-ea"/>
                <a:cs typeface="Times New Roman"/>
              </a:rPr>
              <a:t>	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tmp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클래스</a:t>
            </a:r>
            <a:r>
              <a:rPr spc="-440" dirty="0"/>
              <a:t> </a:t>
            </a:r>
            <a:r>
              <a:rPr spc="-50" dirty="0"/>
              <a:t>상속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3934" y="2054707"/>
            <a:ext cx="162560" cy="3994150"/>
          </a:xfrm>
          <a:custGeom>
            <a:avLst/>
            <a:gdLst/>
            <a:ahLst/>
            <a:cxnLst/>
            <a:rect l="l" t="t" r="r" b="b"/>
            <a:pathLst>
              <a:path w="162559" h="3994150">
                <a:moveTo>
                  <a:pt x="0" y="0"/>
                </a:moveTo>
                <a:lnTo>
                  <a:pt x="162559" y="0"/>
                </a:lnTo>
                <a:lnTo>
                  <a:pt x="162559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6494" y="2054707"/>
            <a:ext cx="4814570" cy="3994150"/>
          </a:xfrm>
          <a:custGeom>
            <a:avLst/>
            <a:gdLst/>
            <a:ahLst/>
            <a:cxnLst/>
            <a:rect l="l" t="t" r="r" b="b"/>
            <a:pathLst>
              <a:path w="4814570" h="3994150">
                <a:moveTo>
                  <a:pt x="0" y="0"/>
                </a:moveTo>
                <a:lnTo>
                  <a:pt x="4814163" y="0"/>
                </a:lnTo>
                <a:lnTo>
                  <a:pt x="4814163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3933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30659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0758" y="2054711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50758" y="6048669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5073" y="2043570"/>
            <a:ext cx="2804160" cy="36842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Animal: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608330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name):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94043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printName(self):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print(self.name)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Dog(Animal):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5080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  <a:tab pos="1206500" algn="l"/>
                <a:tab pos="1677670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name,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sound):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super().</a:t>
            </a:r>
            <a:r>
              <a:rPr kumimoji="0" sz="1600" b="0" i="0" u="heavy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(name)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self.sound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sound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433146" y="4849024"/>
          <a:ext cx="4985385" cy="1205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4445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719">
                <a:tc>
                  <a:txBody>
                    <a:bodyPr/>
                    <a:lstStyle/>
                    <a:p>
                      <a:pPr marL="143510" marR="4126229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행복이  </a:t>
                      </a:r>
                      <a:r>
                        <a:rPr sz="1600" dirty="0">
                          <a:latin typeface="Arial Unicode MS"/>
                          <a:cs typeface="Arial Unicode MS"/>
                        </a:rPr>
                        <a:t>멍멍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~~~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1150758" y="1754123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5657" y="2051536"/>
            <a:ext cx="4983480" cy="23450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707390" marR="2891155" lvl="0" indent="-323215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printSound(self):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print(self.sound)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198755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Dog('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행복이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멍멍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~~~')  dog1.printName() 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dog1.printSound()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30683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latin typeface="Arial"/>
                <a:cs typeface="Arial"/>
              </a:rPr>
              <a:t>super()</a:t>
            </a:r>
            <a:r>
              <a:rPr spc="-445" dirty="0">
                <a:latin typeface="Arial"/>
                <a:cs typeface="Arial"/>
              </a:rPr>
              <a:t> </a:t>
            </a:r>
            <a:r>
              <a:rPr spc="-50" dirty="0"/>
              <a:t>함수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3934" y="2054707"/>
            <a:ext cx="162560" cy="3994150"/>
          </a:xfrm>
          <a:custGeom>
            <a:avLst/>
            <a:gdLst/>
            <a:ahLst/>
            <a:cxnLst/>
            <a:rect l="l" t="t" r="r" b="b"/>
            <a:pathLst>
              <a:path w="162559" h="3994150">
                <a:moveTo>
                  <a:pt x="0" y="0"/>
                </a:moveTo>
                <a:lnTo>
                  <a:pt x="162559" y="0"/>
                </a:lnTo>
                <a:lnTo>
                  <a:pt x="162559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6494" y="2054707"/>
            <a:ext cx="4814570" cy="3994150"/>
          </a:xfrm>
          <a:custGeom>
            <a:avLst/>
            <a:gdLst/>
            <a:ahLst/>
            <a:cxnLst/>
            <a:rect l="l" t="t" r="r" b="b"/>
            <a:pathLst>
              <a:path w="4814570" h="3994150">
                <a:moveTo>
                  <a:pt x="0" y="0"/>
                </a:moveTo>
                <a:lnTo>
                  <a:pt x="4814163" y="0"/>
                </a:lnTo>
                <a:lnTo>
                  <a:pt x="4814163" y="3993959"/>
                </a:lnTo>
                <a:lnTo>
                  <a:pt x="0" y="39939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53933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30659" y="2051536"/>
            <a:ext cx="0" cy="4000500"/>
          </a:xfrm>
          <a:custGeom>
            <a:avLst/>
            <a:gdLst/>
            <a:ahLst/>
            <a:cxnLst/>
            <a:rect l="l" t="t" r="r" b="b"/>
            <a:pathLst>
              <a:path h="4000500">
                <a:moveTo>
                  <a:pt x="0" y="0"/>
                </a:moveTo>
                <a:lnTo>
                  <a:pt x="0" y="400030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0758" y="2054711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50758" y="6048669"/>
            <a:ext cx="4983480" cy="0"/>
          </a:xfrm>
          <a:custGeom>
            <a:avLst/>
            <a:gdLst/>
            <a:ahLst/>
            <a:cxnLst/>
            <a:rect l="l" t="t" r="r" b="b"/>
            <a:pathLst>
              <a:path w="4983480">
                <a:moveTo>
                  <a:pt x="0" y="0"/>
                </a:moveTo>
                <a:lnTo>
                  <a:pt x="498307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5073" y="2043570"/>
            <a:ext cx="4356735" cy="36836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Person: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1771014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9135" algn="l"/>
                <a:tab pos="117030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name,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age): 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printInfo(self):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:%s,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:%d'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(self.name,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self.age))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415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getInfo(self)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30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return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str(self.age)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0758" y="1754123"/>
            <a:ext cx="171323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50673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ex9-6.py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7160" y="2051536"/>
            <a:ext cx="4983480" cy="39935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6364" rIns="0" bIns="0" rtlCol="0">
            <a:spAutoFit/>
          </a:bodyPr>
          <a:lstStyle/>
          <a:p>
            <a:pPr marL="38417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Student(Person):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07390" marR="725170" lvl="0" indent="-184785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7590" algn="l"/>
                <a:tab pos="1508760" algn="l"/>
                <a:tab pos="1545590" algn="l"/>
                <a:tab pos="2016125" algn="l"/>
              </a:tabLst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</a:t>
            </a:r>
            <a:r>
              <a:rPr kumimoji="0" sz="1600" b="0" i="0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age,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department,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id):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super()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0" i="0" u="heavy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	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</a:t>
            </a:r>
            <a:r>
              <a:rPr kumimoji="0" sz="1600" b="0" i="0" u="heavy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ea typeface="+mn-ea"/>
                <a:cs typeface="Arial"/>
              </a:rPr>
              <a:t> 	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(name,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age)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self.department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department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0739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self.id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07390" marR="1870075" lvl="0" indent="-184785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 printStudentInfo(self): 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name_age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super().getInfo()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print(name_age)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38455" marR="431165" lvl="0" indent="3683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님의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학과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:%s,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학번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:%s'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(self.name, 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self.department,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self.id))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1416" y="366302"/>
            <a:ext cx="4634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latin typeface="Arial"/>
                <a:cs typeface="Arial"/>
              </a:rPr>
              <a:t>super()</a:t>
            </a:r>
            <a:r>
              <a:rPr spc="-420" dirty="0">
                <a:latin typeface="Arial"/>
                <a:cs typeface="Arial"/>
              </a:rPr>
              <a:t> </a:t>
            </a:r>
            <a:r>
              <a:rPr spc="-100" dirty="0"/>
              <a:t>함수</a:t>
            </a:r>
            <a:r>
              <a:rPr spc="-100" dirty="0">
                <a:latin typeface="Arial"/>
                <a:cs typeface="Arial"/>
              </a:rPr>
              <a:t>(</a:t>
            </a:r>
            <a:r>
              <a:rPr spc="-100" dirty="0"/>
              <a:t>계속</a:t>
            </a:r>
            <a:r>
              <a:rPr spc="-100" dirty="0">
                <a:latin typeface="Arial"/>
                <a:cs typeface="Arial"/>
              </a:rPr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2804" y="2097257"/>
            <a:ext cx="6475095" cy="18510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82575" marR="1002665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Student('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홍지수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20,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소프트웨어공학과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'20215550001') 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x.printInfo()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2575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x.printStudentInfo()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834322" y="4254665"/>
          <a:ext cx="6466840" cy="1382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66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96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B="0"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989">
                <a:tc>
                  <a:txBody>
                    <a:bodyPr/>
                    <a:lstStyle/>
                    <a:p>
                      <a:pPr marL="144145" marR="4482465" indent="-63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이름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홍지수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0" dirty="0">
                          <a:latin typeface="Arial Unicode MS"/>
                          <a:cs typeface="Arial Unicode MS"/>
                        </a:rPr>
                        <a:t>나이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:20  </a:t>
                      </a: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홍지수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20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 Unicode MS"/>
                          <a:cs typeface="Arial Unicode MS"/>
                        </a:rPr>
                        <a:t>홍지수님의 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학과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600" spc="-10" dirty="0">
                          <a:latin typeface="Arial Unicode MS"/>
                          <a:cs typeface="Arial Unicode MS"/>
                        </a:rPr>
                        <a:t>소프트웨어공학과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70" dirty="0">
                          <a:latin typeface="Arial Unicode MS"/>
                          <a:cs typeface="Arial Unicode MS"/>
                        </a:rPr>
                        <a:t>학번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:20215550001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757" y="541357"/>
            <a:ext cx="332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파이썬이란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0125" y="2095921"/>
            <a:ext cx="9154795" cy="3265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1991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년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네덜란드의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귀도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로섬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(Guido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Rossum)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2378710" lvl="0" indent="0" algn="l" defTabSz="914400" rtl="0" eaLnBrk="1" fontAlgn="auto" latinLnBrk="1" hangingPunct="1">
              <a:lnSpc>
                <a:spcPct val="20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C++,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자바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어떤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프로그래밍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언어보다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배우기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쉬움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직관적이고 이해하기 쉬운</a:t>
            </a:r>
            <a:r>
              <a:rPr kumimoji="0" sz="2000" b="0" i="0" u="none" strike="noStrike" kern="1200" cap="none" spc="-3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문법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객체 지향의 고수준</a:t>
            </a:r>
            <a:r>
              <a:rPr kumimoji="0" sz="2000" b="0" i="0" u="none" strike="noStrike" kern="1200" cap="none" spc="-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언어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5080" lvl="0" indent="-635" algn="l" defTabSz="914400" rtl="0" eaLnBrk="1" fontAlgn="auto" latinLnBrk="1" hangingPunct="1">
              <a:lnSpc>
                <a:spcPct val="14600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인공지능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빅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웹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서버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과학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연산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사물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인터넷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(IOT),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게임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등의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  하는 강력한</a:t>
            </a:r>
            <a:r>
              <a:rPr kumimoji="0" sz="2000" b="0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도구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14272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631" y="1371600"/>
            <a:ext cx="89915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8414" y="6012586"/>
            <a:ext cx="119443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3053" y="2036190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6945" y="2901518"/>
            <a:ext cx="374332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주피터</a:t>
            </a:r>
            <a:r>
              <a:rPr kumimoji="0" sz="4700" b="1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노트북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1275" rIns="0" bIns="0" rtlCol="0">
            <a:spAutoFit/>
          </a:bodyPr>
          <a:lstStyle/>
          <a:p>
            <a:pPr marL="107950" marR="0" lvl="0" indent="0" algn="l" defTabSz="914400" rtl="0" eaLnBrk="1" fontAlgn="auto" latinLnBrk="1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52679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주피터</a:t>
            </a:r>
            <a:r>
              <a:rPr spc="-425" dirty="0"/>
              <a:t> </a:t>
            </a:r>
            <a:r>
              <a:rPr spc="-120" dirty="0"/>
              <a:t>노트북이란</a:t>
            </a:r>
            <a:r>
              <a:rPr spc="-120" dirty="0">
                <a:latin typeface="Arial"/>
                <a:cs typeface="Arial"/>
              </a:rPr>
              <a:t>?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391" y="1904822"/>
            <a:ext cx="75215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분석과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시각화에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최적화된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환경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Tx/>
              <a:buFont typeface="Wingdings"/>
              <a:buChar char=""/>
              <a:tabLst/>
              <a:defRPr/>
            </a:pP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웹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상에서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소스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코드를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작성하고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실행하는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중의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하나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3039" y="3358896"/>
            <a:ext cx="6304788" cy="2432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6323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아나콘다 프로그램</a:t>
            </a:r>
            <a:r>
              <a:rPr spc="-745" dirty="0"/>
              <a:t> </a:t>
            </a:r>
            <a:r>
              <a:rPr spc="-55" dirty="0"/>
              <a:t>설치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6551" y="2049907"/>
            <a:ext cx="103073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아나콘다는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주피터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노트북을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내장하고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분석과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시각화에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필요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>
                <a:srgbClr val="FFFFFF"/>
              </a:buClr>
              <a:buSzTx/>
              <a:buFont typeface="Wingdings"/>
              <a:buChar char=""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기본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패키지와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라이브러리를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포함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29972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설치 파일</a:t>
            </a:r>
            <a:r>
              <a:rPr kumimoji="0" sz="2400" b="0" i="0" u="none" strike="noStrike" kern="1200" cap="none" spc="-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다운로드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3533" y="4314190"/>
            <a:ext cx="10031095" cy="10128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2720" rIns="0" bIns="0" rtlCol="0">
            <a:spAutoFit/>
          </a:bodyPr>
          <a:lstStyle/>
          <a:p>
            <a:pPr marL="364490" marR="0" lvl="0" indent="0" algn="l" defTabSz="914400" rtl="0" eaLnBrk="1" fontAlgn="auto" latinLnBrk="1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https: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//w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ww</a:t>
            </a:r>
            <a:r>
              <a:rPr kumimoji="0" sz="32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.anaconda.com/distribution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88671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아나콘다</a:t>
            </a:r>
            <a:r>
              <a:rPr spc="-380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설치파일</a:t>
            </a:r>
            <a:r>
              <a:rPr spc="-375" dirty="0">
                <a:solidFill>
                  <a:srgbClr val="000000"/>
                </a:solidFill>
              </a:rPr>
              <a:t> </a:t>
            </a:r>
            <a:r>
              <a:rPr spc="-40" dirty="0">
                <a:solidFill>
                  <a:srgbClr val="000000"/>
                </a:solidFill>
              </a:rPr>
              <a:t>다운로드</a:t>
            </a:r>
            <a:r>
              <a:rPr spc="-390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화면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9863" y="2523787"/>
            <a:ext cx="8090800" cy="2583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63246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아나콘다 </a:t>
            </a:r>
            <a:r>
              <a:rPr spc="-30" dirty="0">
                <a:solidFill>
                  <a:srgbClr val="000000"/>
                </a:solidFill>
              </a:rPr>
              <a:t>설치</a:t>
            </a:r>
            <a:r>
              <a:rPr spc="-74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시작화면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3547" y="1950792"/>
            <a:ext cx="4733452" cy="3707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51168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라이선스 </a:t>
            </a:r>
            <a:r>
              <a:rPr spc="-30" dirty="0">
                <a:solidFill>
                  <a:srgbClr val="000000"/>
                </a:solidFill>
              </a:rPr>
              <a:t>동의</a:t>
            </a:r>
            <a:r>
              <a:rPr spc="-745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화면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42529" y="1986196"/>
            <a:ext cx="4603005" cy="3585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64547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아나콘다</a:t>
            </a:r>
            <a:r>
              <a:rPr spc="-375" dirty="0">
                <a:solidFill>
                  <a:srgbClr val="000000"/>
                </a:solidFill>
              </a:rPr>
              <a:t> </a:t>
            </a:r>
            <a:r>
              <a:rPr spc="-30" dirty="0">
                <a:solidFill>
                  <a:srgbClr val="000000"/>
                </a:solidFill>
              </a:rPr>
              <a:t>설치</a:t>
            </a:r>
            <a:r>
              <a:rPr spc="-380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완료</a:t>
            </a:r>
            <a:r>
              <a:rPr spc="-380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화면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6295" y="1969271"/>
            <a:ext cx="5081462" cy="39387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826515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000000"/>
                </a:solidFill>
              </a:rPr>
              <a:t>아나콘다의 </a:t>
            </a:r>
            <a:r>
              <a:rPr spc="-35" dirty="0">
                <a:solidFill>
                  <a:srgbClr val="000000"/>
                </a:solidFill>
              </a:rPr>
              <a:t>주피터 노트북</a:t>
            </a:r>
            <a:r>
              <a:rPr spc="-104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메뉴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44696" y="2023926"/>
            <a:ext cx="3690398" cy="372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49853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작업폴더</a:t>
            </a:r>
            <a:r>
              <a:rPr spc="-430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생성하기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25851" y="1991737"/>
            <a:ext cx="6896284" cy="3618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6551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작업폴더</a:t>
            </a:r>
            <a:r>
              <a:rPr spc="-405" dirty="0">
                <a:solidFill>
                  <a:srgbClr val="000000"/>
                </a:solidFill>
              </a:rPr>
              <a:t> </a:t>
            </a:r>
            <a:r>
              <a:rPr spc="-90" dirty="0">
                <a:solidFill>
                  <a:srgbClr val="000000"/>
                </a:solidFill>
              </a:rPr>
              <a:t>생성하기</a:t>
            </a:r>
            <a:r>
              <a:rPr spc="-90" dirty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spc="-90" dirty="0">
                <a:solidFill>
                  <a:srgbClr val="000000"/>
                </a:solidFill>
              </a:rPr>
              <a:t>계속</a:t>
            </a:r>
            <a:r>
              <a:rPr spc="-90" dirty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7484" y="2076380"/>
            <a:ext cx="6813156" cy="3468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95926"/>
            <a:ext cx="83585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세계</a:t>
            </a:r>
            <a:r>
              <a:rPr sz="4400" spc="-24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시장에서</a:t>
            </a:r>
            <a:r>
              <a:rPr sz="4400" spc="-254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컴퓨터</a:t>
            </a:r>
            <a:r>
              <a:rPr sz="4400" spc="-254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언어</a:t>
            </a:r>
            <a:r>
              <a:rPr sz="4400" spc="-24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점유율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839" y="1872995"/>
            <a:ext cx="5751575" cy="4206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1240" y="5166229"/>
            <a:ext cx="3211830" cy="675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01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heavy" strike="noStrike" kern="1200" cap="none" spc="80" normalizeH="0" baseline="0" noProof="0" dirty="0">
                <a:ln>
                  <a:noFill/>
                </a:ln>
                <a:solidFill>
                  <a:srgbClr val="6B9F24"/>
                </a:solidFill>
                <a:effectLst/>
                <a:uLnTx/>
                <a:uFill>
                  <a:solidFill>
                    <a:srgbClr val="6B9F24"/>
                  </a:solidFill>
                </a:uFill>
                <a:latin typeface="Arial"/>
                <a:ea typeface="+mn-ea"/>
                <a:cs typeface="Arial"/>
                <a:hlinkClick r:id="rId3"/>
              </a:rPr>
              <a:t>http://statisticstimes.com </a:t>
            </a:r>
            <a:r>
              <a:rPr kumimoji="0" sz="2100" b="0" i="0" u="none" strike="noStrike" kern="1200" cap="none" spc="80" normalizeH="0" baseline="0" noProof="0" dirty="0">
                <a:ln>
                  <a:noFill/>
                </a:ln>
                <a:solidFill>
                  <a:srgbClr val="6B9F2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1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2019.11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57194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000000"/>
                </a:solidFill>
              </a:rPr>
              <a:t>새로운 </a:t>
            </a:r>
            <a:r>
              <a:rPr spc="-30" dirty="0">
                <a:solidFill>
                  <a:srgbClr val="000000"/>
                </a:solidFill>
              </a:rPr>
              <a:t>파일</a:t>
            </a:r>
            <a:r>
              <a:rPr spc="-74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생성하기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63460" y="2379414"/>
            <a:ext cx="7734564" cy="2923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6927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프로그램 </a:t>
            </a:r>
            <a:r>
              <a:rPr spc="-35" dirty="0">
                <a:solidFill>
                  <a:srgbClr val="000000"/>
                </a:solidFill>
              </a:rPr>
              <a:t>작성과</a:t>
            </a:r>
            <a:r>
              <a:rPr spc="-740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실행하기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6196" y="3270887"/>
            <a:ext cx="6780259" cy="2604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8404" y="1894332"/>
            <a:ext cx="4753610" cy="98298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35560" rIns="0" bIns="0" rtlCol="0">
            <a:spAutoFit/>
          </a:bodyPr>
          <a:lstStyle/>
          <a:p>
            <a:pPr marL="617220" marR="0" lvl="0" indent="0" algn="l" defTabSz="914400" rtl="0" eaLnBrk="1" fontAlgn="auto" latinLnBrk="1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0" i="0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1722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3731" y="1742948"/>
            <a:ext cx="3249295" cy="112268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 실행</a:t>
            </a:r>
            <a:r>
              <a:rPr kumimoji="0" sz="2400" b="0" i="0" u="none" strike="noStrike" kern="1200" cap="none" spc="-3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단축키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369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Shift </a:t>
            </a:r>
            <a:r>
              <a:rPr kumimoji="0" sz="2400" b="1" i="0" u="none" strike="noStrike" kern="1200" cap="none" spc="-21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2400" b="1" i="0" u="none" strike="noStrike" kern="1200" cap="none" spc="-17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Enter</a:t>
            </a:r>
            <a:r>
              <a:rPr kumimoji="0" sz="2400" b="1" i="0" u="none" strike="noStrike" kern="1200" cap="none" spc="-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32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49853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000000"/>
                </a:solidFill>
              </a:rPr>
              <a:t>프로그램</a:t>
            </a:r>
            <a:r>
              <a:rPr spc="-430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저장하기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6312" y="1933424"/>
            <a:ext cx="7586482" cy="391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51161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000000"/>
                </a:solidFill>
              </a:rPr>
              <a:t>작업 </a:t>
            </a:r>
            <a:r>
              <a:rPr spc="-25" dirty="0">
                <a:solidFill>
                  <a:srgbClr val="000000"/>
                </a:solidFill>
              </a:rPr>
              <a:t>폴더</a:t>
            </a:r>
            <a:r>
              <a:rPr spc="-75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확인하기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1840" y="2679192"/>
            <a:ext cx="4752340" cy="853440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44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7622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2400" b="0" i="0" u="none" strike="noStrike" kern="1200" cap="none" spc="-3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pwd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1061" y="2990469"/>
            <a:ext cx="598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In[]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0326" y="3997579"/>
            <a:ext cx="3175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‘C:\\Users\\user\\source’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15642" y="4031742"/>
            <a:ext cx="826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Out[]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1557" y="366217"/>
            <a:ext cx="53740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000000"/>
                </a:solidFill>
                <a:latin typeface="Arial"/>
                <a:cs typeface="Arial"/>
              </a:rPr>
              <a:t>.ipynb </a:t>
            </a:r>
            <a:r>
              <a:rPr spc="-30" dirty="0">
                <a:solidFill>
                  <a:srgbClr val="000000"/>
                </a:solidFill>
              </a:rPr>
              <a:t>파일</a:t>
            </a:r>
            <a:r>
              <a:rPr spc="-555" dirty="0">
                <a:solidFill>
                  <a:srgbClr val="000000"/>
                </a:solidFill>
              </a:rPr>
              <a:t> </a:t>
            </a:r>
            <a:r>
              <a:rPr spc="-55" dirty="0">
                <a:solidFill>
                  <a:srgbClr val="000000"/>
                </a:solidFill>
              </a:rPr>
              <a:t>불러오기</a:t>
            </a: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7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6" cy="89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8905" y="2294445"/>
            <a:ext cx="8131238" cy="3003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126" y="320319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파이썬의</a:t>
            </a:r>
            <a:r>
              <a:rPr spc="-434" dirty="0"/>
              <a:t> </a:t>
            </a:r>
            <a:r>
              <a:rPr spc="-50" dirty="0"/>
              <a:t>장점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66306" y="2891222"/>
            <a:ext cx="8509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네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이버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35" y="1267461"/>
            <a:ext cx="9443720" cy="27412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66700" marR="0" lvl="0" indent="-254635" algn="l" defTabSz="914400" rtl="0" eaLnBrk="1" fontAlgn="auto" latinLnBrk="1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>
                <a:tab pos="267335" algn="l"/>
              </a:tabLst>
              <a:defRPr/>
            </a:pP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직관적이고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17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쉽다</a:t>
            </a:r>
            <a:r>
              <a:rPr kumimoji="0" sz="2000" b="1" i="0" u="none" strike="noStrike" kern="1200" cap="none" spc="17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2880" marR="0" lvl="0" indent="0" algn="l" defTabSz="914400" rtl="0" eaLnBrk="1" fontAlgn="auto" latinLnBrk="1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아주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간단한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문장을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읽듯이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보고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쉽게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이해할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있도록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67970" marR="0" lvl="0" indent="-254635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Arial"/>
              <a:buAutoNum type="arabicPeriod" startAt="2"/>
              <a:tabLst>
                <a:tab pos="268605" algn="l"/>
              </a:tabLst>
              <a:defRPr/>
            </a:pPr>
            <a:r>
              <a:rPr kumimoji="0" sz="2000" b="1" i="0" u="none" strike="noStrike" kern="1200" cap="none" spc="2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널리쓰인다</a:t>
            </a:r>
            <a:r>
              <a:rPr kumimoji="0" sz="2000" b="1" i="0" u="none" strike="noStrike" kern="1200" cap="none" spc="2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70" marR="5080" lvl="0" indent="172085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구글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아마존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핀터레스트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인스타그램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IBM,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디즈니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야후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유튜브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노키아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NASA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등과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카카오톡의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주력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언어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하나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68605" marR="0" lvl="0" indent="-255270" algn="l" defTabSz="914400" rtl="0" eaLnBrk="1" fontAlgn="auto" latinLnBrk="1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 typeface="Arial"/>
              <a:buAutoNum type="arabicPeriod" startAt="3"/>
              <a:tabLst>
                <a:tab pos="269240" algn="l"/>
              </a:tabLst>
              <a:defRPr/>
            </a:pP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개발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환경이</a:t>
            </a:r>
            <a:r>
              <a:rPr kumimoji="0" sz="2000" b="1" i="0" u="none" strike="noStrike" kern="1200" cap="none" spc="-8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17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좋다</a:t>
            </a:r>
            <a:r>
              <a:rPr kumimoji="0" sz="2000" b="1" i="0" u="none" strike="noStrike" kern="1200" cap="none" spc="17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189" y="4160708"/>
            <a:ext cx="10448290" cy="190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0" lvl="0" indent="169545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빅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인공지능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수치해석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웹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게임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필요한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다양한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라이브러리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온라  인 커뮤니티</a:t>
            </a:r>
            <a:r>
              <a:rPr kumimoji="0" sz="2000" b="0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활성화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6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</a:t>
            </a:r>
            <a:r>
              <a:rPr kumimoji="0" sz="2000" b="1" i="0" u="none" strike="noStrike" kern="1200" cap="none" spc="-114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21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강력하다</a:t>
            </a:r>
            <a:r>
              <a:rPr kumimoji="0" sz="2000" b="1" i="0" u="none" strike="noStrike" kern="1200" cap="none" spc="21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70" marR="5080" lvl="0" indent="168910" algn="l" defTabSz="914400" rtl="0" eaLnBrk="1" fontAlgn="auto" latinLnBrk="1" hangingPunct="1">
              <a:lnSpc>
                <a:spcPct val="100000"/>
              </a:lnSpc>
              <a:spcBef>
                <a:spcPts val="1395"/>
              </a:spcBef>
              <a:spcAft>
                <a:spcPts val="0"/>
              </a:spcAft>
              <a:buClrTx/>
              <a:buSzTx/>
              <a:buFontTx/>
              <a:buNone/>
              <a:tabLst>
                <a:tab pos="992568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이미지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처리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웹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서버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알고리즘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처리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빅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처리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등의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난이도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높은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프로그램을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쉽고	빠르  게 개발</a:t>
            </a:r>
            <a:r>
              <a:rPr kumimoji="0" sz="2000" b="0" i="0" u="none" strike="noStrike" kern="1200" cap="none" spc="-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가능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05483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631" y="1164336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732" y="263028"/>
            <a:ext cx="114871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73815" algn="l"/>
              </a:tabLst>
            </a:pPr>
            <a:r>
              <a:rPr u="sng" spc="-40" dirty="0">
                <a:uFill>
                  <a:solidFill>
                    <a:srgbClr val="FFC000"/>
                  </a:solidFill>
                </a:uFill>
              </a:rPr>
              <a:t>프로그램</a:t>
            </a:r>
            <a:r>
              <a:rPr u="sng" spc="-380" dirty="0">
                <a:uFill>
                  <a:solidFill>
                    <a:srgbClr val="FFC000"/>
                  </a:solidFill>
                </a:uFill>
              </a:rPr>
              <a:t> </a:t>
            </a:r>
            <a:r>
              <a:rPr u="sng" spc="-25" dirty="0">
                <a:uFill>
                  <a:solidFill>
                    <a:srgbClr val="FFC000"/>
                  </a:solidFill>
                </a:uFill>
              </a:rPr>
              <a:t>개발</a:t>
            </a:r>
            <a:r>
              <a:rPr u="sng" spc="-380" dirty="0">
                <a:uFill>
                  <a:solidFill>
                    <a:srgbClr val="FFC000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FFC000"/>
                  </a:solidFill>
                </a:uFill>
              </a:rPr>
              <a:t>툴</a:t>
            </a:r>
            <a:r>
              <a:rPr u="sng" spc="-380" dirty="0">
                <a:uFill>
                  <a:solidFill>
                    <a:srgbClr val="FFC000"/>
                  </a:solidFill>
                </a:uFill>
              </a:rPr>
              <a:t> </a:t>
            </a:r>
            <a:r>
              <a:rPr u="sng" spc="-25" dirty="0">
                <a:uFill>
                  <a:solidFill>
                    <a:srgbClr val="FFC000"/>
                  </a:solidFill>
                </a:uFill>
              </a:rPr>
              <a:t>소개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767" y="1106347"/>
            <a:ext cx="10532110" cy="51034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66700" marR="0" lvl="0" indent="-254635" algn="l" defTabSz="914400" rtl="0" eaLnBrk="1" fontAlgn="auto" latinLnBrk="1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>
                <a:tab pos="267335" algn="l"/>
              </a:tabLst>
              <a:defRPr/>
            </a:pP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기본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개발</a:t>
            </a:r>
            <a:r>
              <a:rPr kumimoji="0" sz="2000" b="1" i="0" u="none" strike="noStrike" kern="1200" cap="none" spc="-8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툴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(IDLE)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335" marR="133350" lvl="0" indent="-1270" algn="l" defTabSz="914400" rtl="0" eaLnBrk="1" fontAlgn="auto" latinLnBrk="1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공식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사이트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0" i="0" u="sng" strike="noStrike" kern="1200" cap="none" spc="-10" normalizeH="0" baseline="0" noProof="0" dirty="0">
                <a:ln>
                  <a:noFill/>
                </a:ln>
                <a:solidFill>
                  <a:srgbClr val="6B9F24"/>
                </a:solidFill>
                <a:effectLst/>
                <a:uLnTx/>
                <a:uFill>
                  <a:solidFill>
                    <a:srgbClr val="6B9F24"/>
                  </a:solidFill>
                </a:uFill>
                <a:latin typeface="Arial"/>
                <a:ea typeface="+mn-ea"/>
                <a:cs typeface="Arial"/>
                <a:hlinkClick r:id="rId2"/>
              </a:rPr>
              <a:t>http://python.org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에서</a:t>
            </a:r>
            <a:r>
              <a:rPr kumimoji="0" sz="20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제공하는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프로그램을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개발하는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필요한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  본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쉘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간단한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적합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68605" marR="0" lvl="0" indent="-255270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Arial"/>
              <a:buAutoNum type="arabicPeriod" startAt="2"/>
              <a:tabLst>
                <a:tab pos="269240" algn="l"/>
              </a:tabLst>
              <a:defRPr/>
            </a:pP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주피터</a:t>
            </a:r>
            <a:r>
              <a:rPr kumimoji="0" sz="2000" b="1" i="0" u="none" strike="noStrike" kern="1200" cap="none" spc="-2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노트북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(Jupyter </a:t>
            </a:r>
            <a:r>
              <a:rPr kumimoji="0" sz="2000" b="1" i="0" u="none" strike="noStrike" kern="1200" cap="none" spc="-114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Notebook)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" marR="5080" lvl="0" indent="168910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오픈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소스로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단순하면서도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강력한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특히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시각화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머신러닝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등의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  이터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과학용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적합한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70510" marR="0" lvl="0" indent="-255270" algn="l" defTabSz="914400" rtl="0" eaLnBrk="1" fontAlgn="auto" latinLnBrk="1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 typeface="Arial"/>
              <a:buAutoNum type="arabicPeriod" startAt="3"/>
              <a:tabLst>
                <a:tab pos="271145" algn="l"/>
              </a:tabLst>
              <a:defRPr/>
            </a:pP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파이참</a:t>
            </a: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(Pycharm)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510" marR="190500" lvl="0" indent="169545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각종 프로그래밍 개발 툴로 유명한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제트브레인즈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(JetBrains)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사에서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개발한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3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유료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 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료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개발자들이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애용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웹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게임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영상처리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다양한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가능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71780" marR="0" lvl="0" indent="-255270" algn="l" defTabSz="914400" rtl="0" eaLnBrk="1" fontAlgn="auto" latinLnBrk="1" hangingPunct="1">
              <a:lnSpc>
                <a:spcPct val="100000"/>
              </a:lnSpc>
              <a:spcBef>
                <a:spcPts val="1405"/>
              </a:spcBef>
              <a:spcAft>
                <a:spcPts val="0"/>
              </a:spcAft>
              <a:buClrTx/>
              <a:buSzTx/>
              <a:buFont typeface="Arial"/>
              <a:buAutoNum type="arabicPeriod" startAt="4"/>
              <a:tabLst>
                <a:tab pos="272415" algn="l"/>
              </a:tabLst>
              <a:defRPr/>
            </a:pP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서브라임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2000" b="1" i="0" u="none" strike="noStrike" kern="1200" cap="none" spc="270" normalizeH="0" baseline="0" noProof="0" dirty="0">
                <a:ln>
                  <a:noFill/>
                </a:ln>
                <a:solidFill>
                  <a:srgbClr val="FDBE00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텍스트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  <a:p>
            <a:pPr marL="18415" marR="297815" lvl="0" indent="168910" algn="l" defTabSz="914400" rtl="0" eaLnBrk="1" fontAlgn="auto" latinLnBrk="1" hangingPunct="1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다양한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언어에서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많이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사용되는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작성용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 </a:t>
            </a:r>
            <a:r>
              <a:rPr kumimoji="0" sz="2000" b="0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</a:t>
            </a:r>
            <a:r>
              <a:rPr kumimoji="0" sz="2000" b="0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같이 사용하여 </a:t>
            </a:r>
            <a:r>
              <a:rPr kumimoji="0" sz="2000" b="0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에디터의 단점을</a:t>
            </a:r>
            <a:r>
              <a:rPr kumimoji="0" sz="20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보완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045463"/>
            <a:ext cx="89915" cy="89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33580"/>
            <a:ext cx="49403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0000"/>
                </a:solidFill>
                <a:latin typeface="Arial"/>
                <a:cs typeface="Arial"/>
              </a:rPr>
              <a:t>1. </a:t>
            </a:r>
            <a:r>
              <a:rPr sz="4400" dirty="0">
                <a:solidFill>
                  <a:srgbClr val="000000"/>
                </a:solidFill>
              </a:rPr>
              <a:t>기본 개발</a:t>
            </a:r>
            <a:r>
              <a:rPr sz="4400" spc="-575" dirty="0">
                <a:solidFill>
                  <a:srgbClr val="000000"/>
                </a:solidFill>
              </a:rPr>
              <a:t> </a:t>
            </a:r>
            <a:r>
              <a:rPr sz="4400" spc="-335" dirty="0">
                <a:solidFill>
                  <a:srgbClr val="000000"/>
                </a:solidFill>
              </a:rPr>
              <a:t>툴</a:t>
            </a:r>
            <a:r>
              <a:rPr sz="4400" spc="-335" dirty="0">
                <a:solidFill>
                  <a:srgbClr val="000000"/>
                </a:solidFill>
                <a:latin typeface="Arial"/>
                <a:cs typeface="Arial"/>
              </a:rPr>
              <a:t>(IDLE)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373124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342644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49879" y="3272028"/>
            <a:ext cx="6876287" cy="277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012" y="1662040"/>
            <a:ext cx="7923530" cy="193103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공식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사이트에서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제공하는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개발을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위한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기본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 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쉘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(Shell)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 </a:t>
            </a: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에디터로</a:t>
            </a:r>
            <a:r>
              <a:rPr kumimoji="0" sz="1800" b="0" i="0" u="none" strike="noStrike" kern="1200" cap="none" spc="-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21615" marR="0" lvl="0" indent="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※ </a:t>
            </a: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Integrated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Leaning 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통합 개발 학습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환경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7338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① 파이썬</a:t>
            </a:r>
            <a:r>
              <a:rPr kumimoji="0" sz="18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쉘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95926"/>
            <a:ext cx="49403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80" dirty="0">
                <a:solidFill>
                  <a:srgbClr val="000000"/>
                </a:solidFill>
                <a:latin typeface="Arial"/>
                <a:cs typeface="Arial"/>
              </a:rPr>
              <a:t>1. </a:t>
            </a:r>
            <a:r>
              <a:rPr sz="4400" dirty="0">
                <a:solidFill>
                  <a:srgbClr val="000000"/>
                </a:solidFill>
              </a:rPr>
              <a:t>기본 개발</a:t>
            </a:r>
            <a:r>
              <a:rPr sz="4400" spc="-575" dirty="0">
                <a:solidFill>
                  <a:srgbClr val="000000"/>
                </a:solidFill>
              </a:rPr>
              <a:t> </a:t>
            </a:r>
            <a:r>
              <a:rPr sz="4400" spc="-335" dirty="0">
                <a:solidFill>
                  <a:srgbClr val="000000"/>
                </a:solidFill>
              </a:rPr>
              <a:t>툴</a:t>
            </a:r>
            <a:r>
              <a:rPr sz="4400" spc="-335" dirty="0">
                <a:solidFill>
                  <a:srgbClr val="000000"/>
                </a:solidFill>
                <a:latin typeface="Arial"/>
                <a:cs typeface="Arial"/>
              </a:rPr>
              <a:t>(IDLE)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1428" y="2178811"/>
            <a:ext cx="1450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② </a:t>
            </a:r>
            <a:r>
              <a:rPr kumimoji="0" sz="18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</a:t>
            </a:r>
            <a:r>
              <a:rPr kumimoji="0" sz="18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76016" y="2220468"/>
            <a:ext cx="7944611" cy="2247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1572" y="5190235"/>
            <a:ext cx="7680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6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※</a:t>
            </a:r>
            <a:r>
              <a:rPr kumimoji="0" sz="1800" b="0" i="0" u="none" strike="noStrike" kern="1200" cap="none" spc="-24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책의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장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~9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장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기초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프로그래밍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실습에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사용됨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141349"/>
            <a:ext cx="40532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0000"/>
                </a:solidFill>
                <a:latin typeface="Arial"/>
                <a:cs typeface="Arial"/>
              </a:rPr>
              <a:t>2. </a:t>
            </a:r>
            <a:r>
              <a:rPr sz="4400" dirty="0">
                <a:solidFill>
                  <a:srgbClr val="000000"/>
                </a:solidFill>
              </a:rPr>
              <a:t>주피터</a:t>
            </a:r>
            <a:r>
              <a:rPr sz="4400" spc="-3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노트북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181100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150619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916" y="1692860"/>
            <a:ext cx="7615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시각화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머신러닝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인공지능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특화된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89276" y="2520695"/>
            <a:ext cx="6861047" cy="2645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636" y="5645014"/>
            <a:ext cx="845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6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※</a:t>
            </a:r>
            <a:r>
              <a:rPr kumimoji="0" sz="1800" b="0" i="0" u="none" strike="noStrike" kern="1200" cap="none" spc="-24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책의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장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~14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장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분석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시각화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프로그래밍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실습에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사용됨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255653"/>
            <a:ext cx="2249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0000"/>
                </a:solidFill>
                <a:latin typeface="Arial"/>
                <a:cs typeface="Arial"/>
              </a:rPr>
              <a:t>3.</a:t>
            </a:r>
            <a:r>
              <a:rPr sz="4400" spc="-3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dirty="0">
                <a:solidFill>
                  <a:srgbClr val="000000"/>
                </a:solidFill>
              </a:rPr>
              <a:t>파이참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187196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156716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12" y="1375940"/>
            <a:ext cx="9846945" cy="848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개발에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필요한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모든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기능을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탑재한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거의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모든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분야의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프로그램을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개발할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있는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다양한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기능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제공하는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단점은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다른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툴에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비교하여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프로그램이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다소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무겁고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복잡함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51632" y="2555748"/>
            <a:ext cx="5974079" cy="3517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219280"/>
            <a:ext cx="77806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80" dirty="0">
                <a:solidFill>
                  <a:srgbClr val="000000"/>
                </a:solidFill>
                <a:latin typeface="Arial"/>
                <a:cs typeface="Arial"/>
              </a:rPr>
              <a:t>4. </a:t>
            </a:r>
            <a:r>
              <a:rPr sz="4400" dirty="0">
                <a:solidFill>
                  <a:srgbClr val="000000"/>
                </a:solidFill>
              </a:rPr>
              <a:t>서브라임 </a:t>
            </a:r>
            <a:r>
              <a:rPr sz="4400" spc="-170" dirty="0">
                <a:solidFill>
                  <a:srgbClr val="000000"/>
                </a:solidFill>
              </a:rPr>
              <a:t>텍스트</a:t>
            </a:r>
            <a:r>
              <a:rPr sz="4400" spc="-170" dirty="0">
                <a:solidFill>
                  <a:srgbClr val="000000"/>
                </a:solidFill>
                <a:latin typeface="Arial"/>
                <a:cs typeface="Arial"/>
              </a:rPr>
              <a:t>(Sublime</a:t>
            </a:r>
            <a:r>
              <a:rPr sz="4400" spc="-6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400" spc="-310" dirty="0">
                <a:solidFill>
                  <a:srgbClr val="000000"/>
                </a:solidFill>
                <a:latin typeface="Arial"/>
                <a:cs typeface="Arial"/>
              </a:rPr>
              <a:t>Text)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258824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28344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1012" y="1578568"/>
            <a:ext cx="6784975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프로그래머들이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많이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사용하는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텍스트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중의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하나임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가볍고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소스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편집에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필요한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다양한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기능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단점은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기본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툴에서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제공하는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쉘과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같이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사용해야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86583" y="3227832"/>
            <a:ext cx="7379207" cy="2807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4177045" y="3075057"/>
            <a:ext cx="3837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750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684" y="502094"/>
            <a:ext cx="4957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5" dirty="0">
                <a:latin typeface="Arial"/>
                <a:cs typeface="Arial"/>
              </a:rPr>
              <a:t>IDLE </a:t>
            </a:r>
            <a:r>
              <a:rPr spc="-40" dirty="0"/>
              <a:t>프로그램</a:t>
            </a:r>
            <a:r>
              <a:rPr spc="-185" dirty="0"/>
              <a:t> </a:t>
            </a:r>
            <a:r>
              <a:rPr spc="-50" dirty="0"/>
              <a:t>설치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9411" y="2081337"/>
            <a:ext cx="5734685" cy="953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9875" marR="0" lvl="0" indent="-25781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539E39"/>
              </a:buClr>
              <a:buSzTx/>
              <a:buFont typeface="Wingdings"/>
              <a:buChar char=""/>
              <a:tabLst>
                <a:tab pos="270510" algn="l"/>
              </a:tabLst>
              <a:defRPr/>
            </a:pP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IDLE(Integrated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Development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Learning</a:t>
            </a:r>
            <a:r>
              <a:rPr kumimoji="0" sz="20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4066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파이썬에서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제공하는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기본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툴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9411" y="3948236"/>
            <a:ext cx="2996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0" lvl="0" indent="-25781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539E39"/>
              </a:buClr>
              <a:buSzTx/>
              <a:buFont typeface="Wingdings"/>
              <a:buChar char=""/>
              <a:tabLst>
                <a:tab pos="27051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 공식 사이트</a:t>
            </a:r>
            <a:r>
              <a:rPr kumimoji="0" sz="2000" b="0" i="0" u="none" strike="noStrike" kern="1200" cap="none" spc="-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접속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188" y="4584191"/>
            <a:ext cx="7489190" cy="7639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5415" rIns="0" bIns="0" rtlCol="0">
            <a:spAutoFit/>
          </a:bodyPr>
          <a:lstStyle/>
          <a:p>
            <a:pPr marL="252729" marR="0" lvl="0" indent="0" algn="l" defTabSz="914400" rtl="0" eaLnBrk="1" fontAlgn="auto" latinLnBrk="1" hangingPunct="1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http://python.org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" y="247198"/>
            <a:ext cx="46247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설치파일</a:t>
            </a:r>
            <a:r>
              <a:rPr sz="4400" spc="-31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다운로드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287780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57300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24000" y="1731264"/>
            <a:ext cx="9072371" cy="421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241689"/>
            <a:ext cx="35064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설치시작</a:t>
            </a:r>
            <a:r>
              <a:rPr sz="4400" spc="-31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화면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281683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251203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74201" y="1853372"/>
            <a:ext cx="6129630" cy="3781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95926"/>
            <a:ext cx="35064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설치완료</a:t>
            </a:r>
            <a:r>
              <a:rPr sz="4400" spc="-31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화면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61260" y="2172170"/>
            <a:ext cx="6428153" cy="392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9292" y="302282"/>
            <a:ext cx="46158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9" dirty="0">
                <a:solidFill>
                  <a:srgbClr val="000000"/>
                </a:solidFill>
                <a:latin typeface="Arial"/>
                <a:cs typeface="Arial"/>
              </a:rPr>
              <a:t>IDLE </a:t>
            </a:r>
            <a:r>
              <a:rPr sz="4400" dirty="0">
                <a:solidFill>
                  <a:srgbClr val="000000"/>
                </a:solidFill>
              </a:rPr>
              <a:t>프로그램</a:t>
            </a:r>
            <a:r>
              <a:rPr sz="4400" spc="-7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실행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" y="1342644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068" y="1312163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17908" y="2517846"/>
            <a:ext cx="3719762" cy="3510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316" y="1751882"/>
            <a:ext cx="8727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화면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하단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좌측에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있는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시작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아이콘을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클릭하여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3.8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선택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95926"/>
            <a:ext cx="3632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000000"/>
                </a:solidFill>
              </a:rPr>
              <a:t>파이썬 쉘</a:t>
            </a:r>
            <a:r>
              <a:rPr sz="4400" spc="-55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화면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5122" y="3018329"/>
            <a:ext cx="6404473" cy="2503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316" y="2069306"/>
            <a:ext cx="8456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쉘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(Python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Shell)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대화형으로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명령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및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30" y="512276"/>
            <a:ext cx="645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파이썬</a:t>
            </a:r>
            <a:r>
              <a:rPr spc="-380" dirty="0"/>
              <a:t> </a:t>
            </a:r>
            <a:r>
              <a:rPr spc="-35" dirty="0"/>
              <a:t>쉘에서</a:t>
            </a:r>
            <a:r>
              <a:rPr spc="-380" dirty="0"/>
              <a:t> </a:t>
            </a:r>
            <a:r>
              <a:rPr spc="-25" dirty="0"/>
              <a:t>명령</a:t>
            </a:r>
            <a:r>
              <a:rPr spc="-380" dirty="0"/>
              <a:t> </a:t>
            </a:r>
            <a:r>
              <a:rPr spc="-50" dirty="0"/>
              <a:t>입력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044" y="1886711"/>
            <a:ext cx="7487920" cy="7639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4780" rIns="0" bIns="0" rtlCol="0">
            <a:spAutoFit/>
          </a:bodyPr>
          <a:lstStyle/>
          <a:p>
            <a:pPr marL="17145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&gt;&gt;&gt;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28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5044" y="2900172"/>
            <a:ext cx="7487920" cy="7639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4780" rIns="0" bIns="0" rtlCol="0">
            <a:spAutoFit/>
          </a:bodyPr>
          <a:lstStyle/>
          <a:p>
            <a:pPr marL="17145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&gt;&gt;&gt;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28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28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5044" y="3959352"/>
            <a:ext cx="7487920" cy="7639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4780" rIns="0" bIns="0" rtlCol="0">
            <a:spAutoFit/>
          </a:bodyPr>
          <a:lstStyle/>
          <a:p>
            <a:pPr marL="17145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&gt;&gt;&gt;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3/6 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8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044" y="5018532"/>
            <a:ext cx="7487920" cy="7639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9225" rIns="0" bIns="0" rtlCol="0">
            <a:spAutoFit/>
          </a:bodyPr>
          <a:lstStyle/>
          <a:p>
            <a:pPr marL="171450" marR="0" lvl="0" indent="0" algn="l" defTabSz="914400" rtl="0" eaLnBrk="1" fontAlgn="auto" latinLnBrk="1" hangingPunct="1">
              <a:lnSpc>
                <a:spcPct val="10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&gt;&gt;&gt;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print(‘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706" y="435992"/>
            <a:ext cx="3325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문자열이란</a:t>
            </a:r>
            <a:r>
              <a:rPr spc="-450" dirty="0">
                <a:latin typeface="Arial"/>
                <a:cs typeface="Arial"/>
              </a:rPr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9439" y="2040533"/>
            <a:ext cx="7919084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20495" algn="l"/>
                <a:tab pos="2726690" algn="l"/>
              </a:tabLst>
              <a:defRPr/>
            </a:pP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가나다</a:t>
            </a:r>
            <a:r>
              <a:rPr kumimoji="0" sz="3200" b="0" i="0" u="none" strike="noStrike" kern="1200" cap="none" spc="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3200" b="0" i="0" u="none" strike="noStrike" kern="1200" cap="none" spc="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</a:t>
            </a:r>
            <a:r>
              <a:rPr kumimoji="0" sz="3200" b="0" i="0" u="none" strike="noStrike" kern="1200" cap="none" spc="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호랑이</a:t>
            </a:r>
            <a:r>
              <a:rPr kumimoji="0" sz="3200" b="0" i="0" u="none" strike="noStrike" kern="1200" cap="none" spc="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”, </a:t>
            </a:r>
            <a:r>
              <a:rPr kumimoji="0" sz="32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'apple', 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'a', </a:t>
            </a:r>
            <a:r>
              <a:rPr kumimoji="0" sz="3200" b="0" i="0" u="none" strike="noStrike" kern="1200" cap="none" spc="-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'abc'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등과 같이  문자로</a:t>
            </a:r>
            <a:r>
              <a:rPr kumimoji="0" sz="3200" b="0" i="0" u="none" strike="noStrike" kern="1200" cap="none" spc="-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구성된	것을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이라 부르고</a:t>
            </a:r>
            <a:r>
              <a:rPr kumimoji="0" sz="3200" b="0" i="0" u="none" strike="noStrike" kern="1200" cap="none" spc="-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  열을</a:t>
            </a:r>
            <a:r>
              <a:rPr kumimoji="0" sz="3200" b="0" i="0" u="none" strike="noStrike" kern="1200" cap="none" spc="-1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사용할</a:t>
            </a:r>
            <a:r>
              <a:rPr kumimoji="0" sz="3200" b="0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때에는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따옴표</a:t>
            </a:r>
            <a:r>
              <a:rPr kumimoji="0" sz="32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(')</a:t>
            </a:r>
            <a:r>
              <a:rPr kumimoji="0" sz="3200" b="0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쌍</a:t>
            </a:r>
            <a:r>
              <a:rPr kumimoji="0" sz="3200" b="0" i="0" u="none" strike="noStrike" kern="1200" cap="none" spc="-1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따옴  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표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(")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	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문자를</a:t>
            </a:r>
            <a:r>
              <a:rPr kumimoji="0" sz="3200" b="0" i="0" u="none" strike="noStrike" kern="1200" cap="none" spc="-1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감쌈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18812"/>
            <a:ext cx="405637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9" dirty="0">
                <a:solidFill>
                  <a:srgbClr val="000000"/>
                </a:solidFill>
                <a:latin typeface="Arial"/>
                <a:cs typeface="Arial"/>
              </a:rPr>
              <a:t>IDLE </a:t>
            </a:r>
            <a:r>
              <a:rPr sz="4400" dirty="0">
                <a:solidFill>
                  <a:srgbClr val="000000"/>
                </a:solidFill>
              </a:rPr>
              <a:t>에디터</a:t>
            </a:r>
            <a:r>
              <a:rPr sz="4400" spc="-7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실행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3594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3289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9598" y="1841781"/>
            <a:ext cx="7365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24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(Editor)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작성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4868" y="2779664"/>
            <a:ext cx="5640609" cy="3161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395926"/>
            <a:ext cx="40563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09" dirty="0">
                <a:solidFill>
                  <a:srgbClr val="000000"/>
                </a:solidFill>
                <a:latin typeface="Arial"/>
                <a:cs typeface="Arial"/>
              </a:rPr>
              <a:t>IDLE </a:t>
            </a:r>
            <a:r>
              <a:rPr sz="4400" dirty="0">
                <a:solidFill>
                  <a:srgbClr val="000000"/>
                </a:solidFill>
              </a:rPr>
              <a:t>에디터</a:t>
            </a:r>
            <a:r>
              <a:rPr sz="4400" spc="-76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화면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4178" y="2826193"/>
            <a:ext cx="7611215" cy="2561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B3D89C-5263-43B4-9112-5645B1386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00" y="451018"/>
            <a:ext cx="7222921" cy="45799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D9DE35-D6E2-46F7-B5C0-F9686D56BEA8}"/>
              </a:ext>
            </a:extLst>
          </p:cNvPr>
          <p:cNvSpPr/>
          <p:nvPr/>
        </p:nvSpPr>
        <p:spPr>
          <a:xfrm>
            <a:off x="2005296" y="5030948"/>
            <a:ext cx="79768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증기기관의 등장으로 가내수공업 중심의 생산체제가 공장생산체제로 변화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전기동력의 등장으로 대량생산체제로 변화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컴퓨터 및 정보통신기술의 발전으로 인한 정보화 자동화 체제로 변화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3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산업혁명에 기반하여 물리적 공간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디지털적 공간 및 생물학적 공간의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                   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경계가 희석되는 기술융합의 시대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.</a:t>
            </a:r>
            <a:endParaRPr lang="ko-KR" altLang="en-US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3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802" y="395926"/>
            <a:ext cx="35064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4400" b="0" i="0" u="none" strike="noStrike" kern="1200" cap="none" spc="-3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작성</a:t>
            </a:r>
            <a:endParaRPr kumimoji="0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0163" y="1435608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0163" y="1405127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2100" y="1764792"/>
            <a:ext cx="7489190" cy="1295400"/>
          </a:xfrm>
          <a:prstGeom prst="rect">
            <a:avLst/>
          </a:prstGeom>
          <a:ln w="15240">
            <a:solidFill>
              <a:srgbClr val="455C18"/>
            </a:solidFill>
          </a:ln>
        </p:spPr>
        <p:txBody>
          <a:bodyPr vert="horz" wrap="square" lIns="0" tIns="265430" rIns="0" bIns="0" rtlCol="0">
            <a:spAutoFit/>
          </a:bodyPr>
          <a:lstStyle/>
          <a:p>
            <a:pPr marL="92075" marR="4878070" lvl="0" indent="0" algn="l" defTabSz="914400" rtl="0" eaLnBrk="1" fontAlgn="auto" latinLnBrk="1" hangingPunct="1">
              <a:lnSpc>
                <a:spcPct val="100000"/>
              </a:lnSpc>
              <a:spcBef>
                <a:spcPts val="20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print(‘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’) 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반갑습니다</a:t>
            </a:r>
            <a:r>
              <a:rPr kumimoji="0" sz="24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0487" y="3610709"/>
            <a:ext cx="6991712" cy="241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252704"/>
            <a:ext cx="35064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프로그램</a:t>
            </a:r>
            <a:r>
              <a:rPr sz="4400" spc="-31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저장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149096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118616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2723" y="3485909"/>
            <a:ext cx="7496520" cy="2601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7796" y="1359344"/>
            <a:ext cx="4279265" cy="167132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 파일</a:t>
            </a:r>
            <a:r>
              <a:rPr kumimoji="0" sz="24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11150" marR="0" lvl="0" indent="-16256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11785" algn="l"/>
                <a:tab pos="1736089" algn="l"/>
              </a:tabLst>
              <a:defRPr/>
            </a:pP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Save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단축키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Ctrl</a:t>
            </a:r>
            <a:r>
              <a:rPr kumimoji="0" sz="2400" b="0" i="0" u="none" strike="noStrike" kern="1200" cap="none" spc="-4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2400" b="0" i="0" u="none" strike="noStrike" kern="1200" cap="none" spc="-5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11150" marR="0" lvl="0" indent="-16256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1178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파일명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hello.py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802" y="186599"/>
            <a:ext cx="65557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프로그램 실행 및</a:t>
            </a:r>
            <a:r>
              <a:rPr sz="4400" spc="-76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결과보기</a:t>
            </a:r>
            <a:endParaRPr sz="4400"/>
          </a:p>
        </p:txBody>
      </p:sp>
      <p:sp>
        <p:nvSpPr>
          <p:cNvPr id="5" name="object 5"/>
          <p:cNvSpPr/>
          <p:nvPr/>
        </p:nvSpPr>
        <p:spPr>
          <a:xfrm>
            <a:off x="550163" y="1104900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9144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0163" y="1074419"/>
            <a:ext cx="2109470" cy="0"/>
          </a:xfrm>
          <a:custGeom>
            <a:avLst/>
            <a:gdLst/>
            <a:ahLst/>
            <a:cxnLst/>
            <a:rect l="l" t="t" r="r" b="b"/>
            <a:pathLst>
              <a:path w="2109470">
                <a:moveTo>
                  <a:pt x="0" y="0"/>
                </a:moveTo>
                <a:lnTo>
                  <a:pt x="2109216" y="0"/>
                </a:lnTo>
              </a:path>
            </a:pathLst>
          </a:custGeom>
          <a:ln w="60960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47182" y="2328968"/>
            <a:ext cx="4793179" cy="166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8112" y="4274050"/>
            <a:ext cx="4789966" cy="1932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519" y="1528788"/>
            <a:ext cx="5374005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"/>
              <a:tabLst>
                <a:tab pos="299720" algn="l"/>
                <a:tab pos="340614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메뉴 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 </a:t>
            </a:r>
            <a:r>
              <a:rPr kumimoji="0" sz="24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24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Run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단축키</a:t>
            </a:r>
            <a:r>
              <a:rPr kumimoji="0" sz="2400" b="0" i="0" u="none" strike="noStrike" kern="1200" cap="none" spc="-3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829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2439" y="4263617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24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6282" y="457390"/>
            <a:ext cx="63226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프로그래밍 </a:t>
            </a:r>
            <a:r>
              <a:rPr spc="-25" dirty="0"/>
              <a:t>실습</a:t>
            </a:r>
            <a:r>
              <a:rPr spc="-755" dirty="0"/>
              <a:t> </a:t>
            </a:r>
            <a:r>
              <a:rPr spc="-50" dirty="0"/>
              <a:t>맛보기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06094" y="2125887"/>
            <a:ext cx="44316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① </a:t>
            </a:r>
            <a:r>
              <a:rPr kumimoji="0" sz="2000" b="0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에디터에서 다음의 내용을</a:t>
            </a:r>
            <a:r>
              <a:rPr kumimoji="0" sz="2000" b="0" i="0" u="none" strike="noStrike" kern="1200" cap="none" spc="4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260" y="2840735"/>
            <a:ext cx="4223385" cy="25958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6764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7640" marR="0" lvl="0" indent="0" algn="l" defTabSz="914400" rtl="0" eaLnBrk="1" fontAlgn="auto" latinLnBrk="1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2966085" lvl="0" indent="-635" algn="l" defTabSz="914400" rtl="0" eaLnBrk="1" fontAlgn="auto" latinLnBrk="1" hangingPunct="1">
              <a:lnSpc>
                <a:spcPct val="1030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kor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 </a:t>
            </a:r>
            <a:r>
              <a:rPr kumimoji="0" sz="13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sum/2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3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8275" marR="0" lvl="0" indent="0" algn="l" defTabSz="914400" rtl="0" eaLnBrk="1" fontAlgn="auto" latinLnBrk="1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13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00771" y="4210811"/>
            <a:ext cx="3702050" cy="13430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7005" rIns="0" bIns="0" rtlCol="0">
            <a:spAutoFit/>
          </a:bodyPr>
          <a:lstStyle/>
          <a:p>
            <a:pPr marL="92075" marR="0" lvl="0" indent="0" algn="l" defTabSz="914400" rtl="0" eaLnBrk="1" fontAlgn="auto" latinLnBrk="1" hangingPunct="1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¤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31445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144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95.0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9704" y="2125887"/>
            <a:ext cx="3343910" cy="1833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② 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sample.py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 파일</a:t>
            </a:r>
            <a:r>
              <a:rPr kumimoji="0" sz="2000" b="0" i="0" u="none" strike="noStrike" kern="1200" cap="none" spc="-3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저장하기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③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F5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키를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눌러 프로그램</a:t>
            </a:r>
            <a:r>
              <a:rPr kumimoji="0" sz="2000" b="0" i="0" u="none" strike="noStrike" kern="1200" cap="none" spc="-4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④ 실행 결과</a:t>
            </a:r>
            <a:r>
              <a:rPr kumimoji="0" sz="2000" b="0" i="0" u="none" strike="noStrike" kern="1200" cap="none" spc="-3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보기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7160" y="6011178"/>
            <a:ext cx="119507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http://codingschool.info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44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75"/>
                </a:moveTo>
                <a:lnTo>
                  <a:pt x="12192000" y="3294875"/>
                </a:lnTo>
                <a:lnTo>
                  <a:pt x="12192000" y="0"/>
                </a:lnTo>
                <a:lnTo>
                  <a:pt x="0" y="0"/>
                </a:lnTo>
                <a:lnTo>
                  <a:pt x="0" y="3294875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5823" y="2092637"/>
            <a:ext cx="2095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</a:t>
            </a:r>
            <a:r>
              <a:rPr kumimoji="0" sz="3600" b="1" i="0" u="none" strike="noStrike" kern="1200" cap="none" spc="-2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02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7789" y="2855468"/>
            <a:ext cx="5071110" cy="742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파이썬의</a:t>
            </a:r>
            <a:r>
              <a:rPr kumimoji="0" sz="4700" b="1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기본</a:t>
            </a:r>
            <a:r>
              <a:rPr kumimoji="0" sz="4700" b="1" i="0" u="none" strike="noStrike" kern="1200" cap="none" spc="-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 </a:t>
            </a:r>
            <a:r>
              <a:rPr kumimoji="0" sz="4700" b="1" i="0" u="none" strike="noStrike" kern="1200" cap="none" spc="6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ple SD Gothic Neo"/>
                <a:ea typeface="+mn-ea"/>
                <a:cs typeface="Apple SD Gothic Neo"/>
              </a:rPr>
              <a:t>문법</a:t>
            </a: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35283" y="5798820"/>
            <a:ext cx="812800" cy="231775"/>
          </a:xfrm>
          <a:prstGeom prst="rect">
            <a:avLst/>
          </a:prstGeom>
          <a:solidFill>
            <a:srgbClr val="001F5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06680" marR="0" lvl="0" indent="0" algn="l" defTabSz="914400" rtl="0" eaLnBrk="1" fontAlgn="auto" latinLnBrk="1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</a:t>
            </a:r>
            <a:r>
              <a:rPr kumimoji="0" sz="9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입문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1842" y="509415"/>
            <a:ext cx="1962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변수란</a:t>
            </a:r>
            <a:r>
              <a:rPr sz="4400" spc="-409" dirty="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371" y="1946954"/>
            <a:ext cx="8738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8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컴퓨터에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데이터가</a:t>
            </a:r>
            <a:r>
              <a:rPr kumimoji="0" sz="28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저장되는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메모리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공간의</a:t>
            </a:r>
            <a:r>
              <a:rPr kumimoji="0" sz="28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위치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86200" y="2791967"/>
            <a:ext cx="2942843" cy="2843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852" y="393378"/>
            <a:ext cx="4644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두</a:t>
            </a:r>
            <a:r>
              <a:rPr spc="-385" dirty="0"/>
              <a:t> </a:t>
            </a:r>
            <a:r>
              <a:rPr spc="-25" dirty="0"/>
              <a:t>수의</a:t>
            </a:r>
            <a:r>
              <a:rPr spc="-380" dirty="0"/>
              <a:t> </a:t>
            </a:r>
            <a:r>
              <a:rPr dirty="0"/>
              <a:t>합</a:t>
            </a:r>
            <a:r>
              <a:rPr spc="-375" dirty="0"/>
              <a:t> </a:t>
            </a:r>
            <a:r>
              <a:rPr spc="-50" dirty="0"/>
              <a:t>구하기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255174" y="2235069"/>
          <a:ext cx="3630295" cy="1416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0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3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875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371021" y="1600222"/>
            <a:ext cx="8172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ex2-1.py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9055" y="2254757"/>
            <a:ext cx="162560" cy="3433445"/>
          </a:xfrm>
          <a:custGeom>
            <a:avLst/>
            <a:gdLst/>
            <a:ahLst/>
            <a:cxnLst/>
            <a:rect l="l" t="t" r="r" b="b"/>
            <a:pathLst>
              <a:path w="162559" h="3433445">
                <a:moveTo>
                  <a:pt x="0" y="0"/>
                </a:moveTo>
                <a:lnTo>
                  <a:pt x="162559" y="0"/>
                </a:lnTo>
                <a:lnTo>
                  <a:pt x="162559" y="3433343"/>
                </a:lnTo>
                <a:lnTo>
                  <a:pt x="0" y="34333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1615" y="2254757"/>
            <a:ext cx="5582920" cy="3433445"/>
          </a:xfrm>
          <a:custGeom>
            <a:avLst/>
            <a:gdLst/>
            <a:ahLst/>
            <a:cxnLst/>
            <a:rect l="l" t="t" r="r" b="b"/>
            <a:pathLst>
              <a:path w="5582920" h="3433445">
                <a:moveTo>
                  <a:pt x="0" y="0"/>
                </a:moveTo>
                <a:lnTo>
                  <a:pt x="5582793" y="0"/>
                </a:lnTo>
                <a:lnTo>
                  <a:pt x="5582793" y="3433343"/>
                </a:lnTo>
                <a:lnTo>
                  <a:pt x="0" y="34333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9060" y="2251581"/>
            <a:ext cx="0" cy="3439795"/>
          </a:xfrm>
          <a:custGeom>
            <a:avLst/>
            <a:gdLst/>
            <a:ahLst/>
            <a:cxnLst/>
            <a:rect l="l" t="t" r="r" b="b"/>
            <a:pathLst>
              <a:path h="3439795">
                <a:moveTo>
                  <a:pt x="0" y="0"/>
                </a:moveTo>
                <a:lnTo>
                  <a:pt x="0" y="343969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74405" y="2251581"/>
            <a:ext cx="0" cy="3439795"/>
          </a:xfrm>
          <a:custGeom>
            <a:avLst/>
            <a:gdLst/>
            <a:ahLst/>
            <a:cxnLst/>
            <a:rect l="l" t="t" r="r" b="b"/>
            <a:pathLst>
              <a:path h="3439795">
                <a:moveTo>
                  <a:pt x="0" y="0"/>
                </a:moveTo>
                <a:lnTo>
                  <a:pt x="0" y="343969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25885" y="2254756"/>
            <a:ext cx="5751830" cy="0"/>
          </a:xfrm>
          <a:custGeom>
            <a:avLst/>
            <a:gdLst/>
            <a:ahLst/>
            <a:cxnLst/>
            <a:rect l="l" t="t" r="r" b="b"/>
            <a:pathLst>
              <a:path w="5751830">
                <a:moveTo>
                  <a:pt x="0" y="0"/>
                </a:moveTo>
                <a:lnTo>
                  <a:pt x="575169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5885" y="5688106"/>
            <a:ext cx="5751830" cy="0"/>
          </a:xfrm>
          <a:custGeom>
            <a:avLst/>
            <a:gdLst/>
            <a:ahLst/>
            <a:cxnLst/>
            <a:rect l="l" t="t" r="r" b="b"/>
            <a:pathLst>
              <a:path w="5751830">
                <a:moveTo>
                  <a:pt x="0" y="0"/>
                </a:moveTo>
                <a:lnTo>
                  <a:pt x="575169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60199" y="2220215"/>
            <a:ext cx="802005" cy="130619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8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0199" y="3801926"/>
            <a:ext cx="72199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1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5885" y="1952244"/>
            <a:ext cx="146177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2488" y="3049523"/>
            <a:ext cx="3345179" cy="2327275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172085" marR="0" lvl="0" indent="0" algn="l" defTabSz="914400" rtl="0" eaLnBrk="1" fontAlgn="auto" latinLnBrk="1" hangingPunct="1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-2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1440" marR="98425" lvl="0" indent="3937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즉 변수 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0" i="0" u="none" strike="noStrike" kern="1200" cap="none" spc="-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가리키  는 메모리 공간에 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r>
              <a:rPr kumimoji="0" sz="14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저장한다는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의미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556" y="404669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변수명</a:t>
            </a:r>
            <a:r>
              <a:rPr spc="-440" dirty="0"/>
              <a:t> </a:t>
            </a:r>
            <a:r>
              <a:rPr spc="-50" dirty="0"/>
              <a:t>규칙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8464" y="1868837"/>
            <a:ext cx="778510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635" marR="5080" lvl="0" indent="-115570" algn="l" defTabSz="914400" rtl="0" eaLnBrk="1" fontAlgn="auto" latinLnBrk="1" hangingPunct="1">
              <a:lnSpc>
                <a:spcPct val="150000"/>
              </a:lnSpc>
              <a:spcBef>
                <a:spcPts val="9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변수명의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기본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규칙은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영문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대소문자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밑줄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(_),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조합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해서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 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j,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str,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animal,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_age,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sum,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type1,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type2,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num1,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num2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_Fruit</a:t>
            </a:r>
            <a:r>
              <a:rPr kumimoji="0" sz="2000" b="0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특수문자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(!@#$%^&amp;*)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공백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은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변수명에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사용할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없음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99085" marR="0" lvl="0" indent="-287020" algn="l" defTabSz="914400" rtl="0" eaLnBrk="1" fontAlgn="auto" latinLnBrk="1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변수명은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숫자로 시작하면</a:t>
            </a:r>
            <a:r>
              <a:rPr kumimoji="0" sz="2000" b="0" i="0" u="none" strike="noStrike" kern="1200" cap="none" spc="-3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안됨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83515" marR="0" lvl="0" indent="0" algn="l" defTabSz="914400" rtl="0" eaLnBrk="1" fontAlgn="auto" latinLnBrk="1" hangingPunct="1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7person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숫자로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시작했기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때문에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잘못된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변수명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83515" marR="3110230" lvl="0" indent="-171450" algn="l" defTabSz="914400" rtl="0" eaLnBrk="1" fontAlgn="auto" latinLnBrk="1" hangingPunct="1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영문에서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대문자와 소문자는 서로 다름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변수명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와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서로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다른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변수임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5840" y="343773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올바른</a:t>
            </a:r>
            <a:r>
              <a:rPr spc="-440" dirty="0"/>
              <a:t> </a:t>
            </a:r>
            <a:r>
              <a:rPr spc="-50" dirty="0"/>
              <a:t>변수명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34569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04544"/>
            <a:ext cx="89915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6302" y="1937448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8862" y="1937448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295" y="1934268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8563" y="1934268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20" y="1937443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120" y="6058543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435" y="1926303"/>
            <a:ext cx="5146040" cy="331851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67030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'Mac'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My_score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52806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myBirthYear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1997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20.3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print(x,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Computer,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Age,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my_score,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_name,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myBirthYear,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data2)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87185" y="1928428"/>
          <a:ext cx="3594735" cy="162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31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3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20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Mac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30 70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홍길동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1997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20.3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93120" y="1633727"/>
            <a:ext cx="1461135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895" y="388297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잘못된</a:t>
            </a:r>
            <a:r>
              <a:rPr spc="-440" dirty="0"/>
              <a:t> </a:t>
            </a:r>
            <a:r>
              <a:rPr spc="-50" dirty="0"/>
              <a:t>변수명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120" y="1985772"/>
            <a:ext cx="5508625" cy="41275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33679" marR="4076700" lvl="0" indent="0" algn="just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score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90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7font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굴림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my_age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3922395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percent%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 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animal#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사슴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174489" y="1984072"/>
          <a:ext cx="3989070" cy="163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64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929">
                <a:tc>
                  <a:txBody>
                    <a:bodyPr/>
                    <a:lstStyle/>
                    <a:p>
                      <a:pPr marL="143510" marR="9499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200" spc="-60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"&lt;ipython-input-10-ebf715fab605&gt;",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line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1  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eng score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90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^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200" spc="-65" dirty="0">
                          <a:latin typeface="Arial"/>
                          <a:cs typeface="Arial"/>
                        </a:rPr>
                        <a:t>SyntaxError: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invalid</a:t>
                      </a:r>
                      <a:r>
                        <a:rPr sz="12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syntax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93120" y="1685544"/>
            <a:ext cx="146113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86080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6877C-9749-421B-82D3-02AB7E54D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04" y="584521"/>
            <a:ext cx="5157637" cy="19237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F071E71-7454-4B4E-A784-17A361C9E68B}"/>
              </a:ext>
            </a:extLst>
          </p:cNvPr>
          <p:cNvSpPr/>
          <p:nvPr/>
        </p:nvSpPr>
        <p:spPr>
          <a:xfrm>
            <a:off x="1781962" y="2717312"/>
            <a:ext cx="8628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산업혁명은 ‘초연결성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(Hyper-Connected)’, ‘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초지능화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(Hyper-Intelligent)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의 특성을 가지고 있고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이를 통해 “모든 것이 상호 연결되고 보다 지능화된 사회로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변화”시킬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13158-D372-415E-952C-E1A0F08A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962" y="3678998"/>
            <a:ext cx="4257866" cy="28895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5B259E-E89F-4041-8B39-7229A20DD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78999"/>
            <a:ext cx="4448262" cy="29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3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078" y="404669"/>
            <a:ext cx="58566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자주</a:t>
            </a:r>
            <a:r>
              <a:rPr spc="-380" dirty="0"/>
              <a:t> </a:t>
            </a:r>
            <a:r>
              <a:rPr spc="-35" dirty="0"/>
              <a:t>쓰이는</a:t>
            </a:r>
            <a:r>
              <a:rPr spc="-380" dirty="0"/>
              <a:t> </a:t>
            </a:r>
            <a:r>
              <a:rPr spc="-35" dirty="0"/>
              <a:t>데이터</a:t>
            </a:r>
            <a:r>
              <a:rPr spc="-380" dirty="0"/>
              <a:t> </a:t>
            </a:r>
            <a:r>
              <a:rPr dirty="0"/>
              <a:t>형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8161" y="2060208"/>
            <a:ext cx="9981565" cy="331724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-30,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-46656,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23,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333,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-0.3737,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-376.0,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3.14,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256.333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'a',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'abc',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'apple',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am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happy!',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”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2400" b="0" i="0" u="none" strike="noStrike" kern="1200" cap="none" spc="-3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True, </a:t>
            </a:r>
            <a:r>
              <a:rPr kumimoji="0" sz="24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False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리스트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['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'010-2222-3333',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'hong@korea.com']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튜플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('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짜장면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짬뽕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탕수육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우동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❻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딕셔너리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{'red':'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빨간색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'yellow':'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노란색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'blue':'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파란색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'green':'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초록색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'}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290" y="391879"/>
            <a:ext cx="12325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숫자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829" y="2117757"/>
            <a:ext cx="769302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03045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정수형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(Integer)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음수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양수로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구성된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 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33,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-44,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-3,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0, 7,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88, 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38378</a:t>
            </a:r>
            <a:r>
              <a:rPr kumimoji="0" sz="2400" b="0" i="0" u="none" strike="noStrike" kern="1200" cap="none" spc="-4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C000"/>
              </a:buClr>
              <a:buSzTx/>
              <a:buFont typeface="Arial"/>
              <a:buChar char="•"/>
              <a:tabLst/>
              <a:defRPr/>
            </a:pP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실수형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(Floating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Point,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부동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소수점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소수점이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있는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 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-333.44, -38.333,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0.0, 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3.14,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3663.373</a:t>
            </a:r>
            <a:r>
              <a:rPr kumimoji="0" sz="2400" b="0" i="0" u="none" strike="noStrike" kern="1200" cap="none" spc="-3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7899" y="449753"/>
            <a:ext cx="183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정수형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6302" y="2001392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8862" y="2001392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295" y="1998216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8563" y="1998216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20" y="2001391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120" y="6122492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435" y="1990251"/>
            <a:ext cx="1110615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87185" y="1992377"/>
          <a:ext cx="3594735" cy="162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90" dirty="0">
                          <a:latin typeface="Arial"/>
                          <a:cs typeface="Arial"/>
                        </a:rPr>
                        <a:t>30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&lt;class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'int'&gt;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93120" y="1703832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50235" y="3852671"/>
            <a:ext cx="4057015" cy="629920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0805" marR="167640" lvl="0" indent="0" algn="l" defTabSz="914400" rtl="0" eaLnBrk="1" fontAlgn="auto" latinLnBrk="1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Type()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함수는 변수나 데이터의 테이터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형을  구하는 데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9716" y="3212592"/>
            <a:ext cx="806450" cy="524510"/>
          </a:xfrm>
          <a:custGeom>
            <a:avLst/>
            <a:gdLst/>
            <a:ahLst/>
            <a:cxnLst/>
            <a:rect l="l" t="t" r="r" b="b"/>
            <a:pathLst>
              <a:path w="806450" h="524510">
                <a:moveTo>
                  <a:pt x="0" y="0"/>
                </a:moveTo>
                <a:lnTo>
                  <a:pt x="806399" y="52390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74706" y="3697622"/>
            <a:ext cx="85090" cy="73660"/>
          </a:xfrm>
          <a:custGeom>
            <a:avLst/>
            <a:gdLst/>
            <a:ahLst/>
            <a:cxnLst/>
            <a:rect l="l" t="t" r="r" b="b"/>
            <a:pathLst>
              <a:path w="85089" h="73660">
                <a:moveTo>
                  <a:pt x="41516" y="0"/>
                </a:moveTo>
                <a:lnTo>
                  <a:pt x="0" y="63893"/>
                </a:lnTo>
                <a:lnTo>
                  <a:pt x="84658" y="73469"/>
                </a:lnTo>
                <a:lnTo>
                  <a:pt x="415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0235" y="4602479"/>
            <a:ext cx="4057015" cy="967740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90805" marR="1014730" lvl="0" indent="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어떤 기능을 수행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print()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화면에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출력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기능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2131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type()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함수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데이터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형을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구하는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기능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0262" y="317737"/>
            <a:ext cx="183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실수형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120" y="1965960"/>
            <a:ext cx="6139180" cy="41217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0650" rIns="0" bIns="0" rtlCol="0">
            <a:spAutoFit/>
          </a:bodyPr>
          <a:lstStyle/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3.3764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510032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6/2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print(x,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print(type(x),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type(y))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28398" y="1959490"/>
          <a:ext cx="3594735" cy="162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80" dirty="0">
                          <a:latin typeface="Arial"/>
                          <a:cs typeface="Arial"/>
                        </a:rPr>
                        <a:t>3.3764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70" dirty="0">
                          <a:latin typeface="Arial"/>
                          <a:cs typeface="Arial"/>
                        </a:rPr>
                        <a:t>3.0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&lt;class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'float'&gt; </a:t>
                      </a:r>
                      <a:r>
                        <a:rPr sz="1600" spc="-125" dirty="0">
                          <a:latin typeface="Arial"/>
                          <a:cs typeface="Arial"/>
                        </a:rPr>
                        <a:t>&lt;class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'float'&gt;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93120" y="1665732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162" y="385485"/>
            <a:ext cx="183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문자열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0752" y="2060208"/>
            <a:ext cx="8509635" cy="331724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(String)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9730" marR="0" lvl="1" indent="-16383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8036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하나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여러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개의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문자로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구성됨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79730" marR="0" lvl="1" indent="-16383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8036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문자열의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앞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뒤에는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단따옴표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(‘)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쌍따옴표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(“)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로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감쌈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21653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’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가＇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＇가다나＇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abc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am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happy!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2674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2020/10/20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‘010-1234-5678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＇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240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"apple",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95325" marR="0" lvl="0" indent="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사자와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호랑이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"###",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"%^&amp;^%&amp;%“,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‘30’,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‘5’,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‘-10’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등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335" y="385559"/>
            <a:ext cx="5121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문자열의 </a:t>
            </a:r>
            <a:r>
              <a:rPr spc="-35" dirty="0"/>
              <a:t>데이터</a:t>
            </a:r>
            <a:r>
              <a:rPr spc="-745" dirty="0"/>
              <a:t> </a:t>
            </a:r>
            <a:r>
              <a:rPr dirty="0"/>
              <a:t>형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6302" y="1969414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8862" y="1969414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295" y="196623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8563" y="196623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20" y="1969410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120" y="6090509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435" y="1958269"/>
            <a:ext cx="1518920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'x'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</a:t>
            </a:r>
            <a:r>
              <a:rPr kumimoji="0" sz="16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ok.'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."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592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print(b)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yp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e(c))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728398" y="1965869"/>
          <a:ext cx="3594735" cy="1622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x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1600" spc="-95" dirty="0">
                          <a:latin typeface="Arial"/>
                          <a:cs typeface="Arial"/>
                        </a:rPr>
                        <a:t>am</a:t>
                      </a:r>
                      <a:r>
                        <a:rPr sz="1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ok.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  <a:spcBef>
                          <a:spcPts val="15"/>
                        </a:spcBef>
                      </a:pPr>
                      <a:r>
                        <a:rPr sz="1600" spc="-15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ts val="1914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&lt;class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'str'&gt;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93120" y="1671827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217" y="426633"/>
            <a:ext cx="42011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>
                <a:latin typeface="Arial"/>
                <a:cs typeface="Arial"/>
              </a:rPr>
              <a:t>30</a:t>
            </a:r>
            <a:r>
              <a:rPr spc="-190" dirty="0"/>
              <a:t>과 </a:t>
            </a:r>
            <a:r>
              <a:rPr spc="-90" dirty="0">
                <a:latin typeface="Arial"/>
                <a:cs typeface="Arial"/>
              </a:rPr>
              <a:t>’30’</a:t>
            </a:r>
            <a:r>
              <a:rPr spc="-90" dirty="0"/>
              <a:t>의</a:t>
            </a:r>
            <a:r>
              <a:rPr spc="-600" dirty="0"/>
              <a:t> </a:t>
            </a:r>
            <a:r>
              <a:rPr spc="-50" dirty="0"/>
              <a:t>차이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5479" y="1975815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8039" y="1975815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5480" y="197263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47746" y="197263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2305" y="1975810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05" y="6096910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6620" y="1964668"/>
            <a:ext cx="1120140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yp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e(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6620" y="3427902"/>
            <a:ext cx="1129030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'30'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print(b)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ype(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747581" y="1972269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3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600" spc="-90" dirty="0">
                          <a:latin typeface="Arial"/>
                          <a:cs typeface="Arial"/>
                        </a:rPr>
                        <a:t>30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 marR="2497455">
                        <a:lnSpc>
                          <a:spcPct val="10000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&lt;class</a:t>
                      </a:r>
                      <a:r>
                        <a:rPr sz="1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'int'&gt;  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30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25" dirty="0">
                          <a:latin typeface="Arial"/>
                          <a:cs typeface="Arial"/>
                        </a:rPr>
                        <a:t>&lt;class</a:t>
                      </a:r>
                      <a:r>
                        <a:rPr sz="1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'str'&gt;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90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12305" y="1677923"/>
            <a:ext cx="145161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0820" y="2907792"/>
            <a:ext cx="4178935" cy="2699385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144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정수형</a:t>
            </a:r>
            <a:r>
              <a:rPr kumimoji="0" sz="1400" b="0" i="0" u="none" strike="noStrike" kern="1200" cap="none" spc="-1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2956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진수가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진수로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변환된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형태로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91440" marR="0" lvl="0" indent="0" algn="l" defTabSz="914400" rtl="0" eaLnBrk="1" fontAlgn="auto" latinLnBrk="1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‘30’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14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68935" marR="775335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‘3’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‘0’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의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컴퓨터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코드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예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아스키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코드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488315" marR="652780" lvl="0" indent="-11938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※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키보드에 입력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되는 데이터는</a:t>
            </a:r>
            <a:r>
              <a:rPr kumimoji="0" sz="1400" b="0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문자열로 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저장됨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67" y="327328"/>
            <a:ext cx="4381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문자열의</a:t>
            </a:r>
            <a:r>
              <a:rPr spc="-434" dirty="0"/>
              <a:t> </a:t>
            </a:r>
            <a:r>
              <a:rPr spc="-50" dirty="0"/>
              <a:t>인덱스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6302" y="2001392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8862" y="2001392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6295" y="199821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28563" y="1998215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20" y="2001390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120" y="6122489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7435" y="2112877"/>
            <a:ext cx="1357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'I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happy!'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7435" y="2721764"/>
            <a:ext cx="1130300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86385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print(x[0:3])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print(x[5:])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print(x[-1])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print(x[-3:])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print(x[-4:-2])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728398" y="1997852"/>
          <a:ext cx="3613785" cy="2744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77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812">
                <a:tc>
                  <a:txBody>
                    <a:bodyPr/>
                    <a:lstStyle/>
                    <a:p>
                      <a:pPr marL="143510" marR="23412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1800" spc="-105" dirty="0">
                          <a:latin typeface="Arial"/>
                          <a:cs typeface="Arial"/>
                        </a:rPr>
                        <a:t>am</a:t>
                      </a:r>
                      <a:r>
                        <a:rPr sz="18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happy!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I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2795270">
                        <a:lnSpc>
                          <a:spcPct val="100000"/>
                        </a:lnSpc>
                      </a:pPr>
                      <a:r>
                        <a:rPr sz="1800" spc="-50" dirty="0">
                          <a:latin typeface="Arial"/>
                          <a:cs typeface="Arial"/>
                        </a:rPr>
                        <a:t>I </a:t>
                      </a:r>
                      <a:r>
                        <a:rPr sz="1800" spc="-14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hap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y!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marR="314579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y!  </a:t>
                      </a:r>
                      <a:r>
                        <a:rPr sz="1800" spc="-60" dirty="0">
                          <a:latin typeface="Arial"/>
                          <a:cs typeface="Arial"/>
                        </a:rPr>
                        <a:t>pp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93120" y="1703832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3967" y="2325623"/>
            <a:ext cx="3345179" cy="1823085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0805" marR="0" lvl="0" indent="0" algn="l" defTabSz="914400" rtl="0" eaLnBrk="1" fontAlgn="auto" latinLnBrk="1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인덱스란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7190" marR="202565" lvl="0" indent="-28702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77190" algn="l"/>
                <a:tab pos="377825" algn="l"/>
              </a:tabLst>
              <a:defRPr/>
            </a:pP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인덱스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(Index)</a:t>
            </a:r>
            <a:r>
              <a:rPr kumimoji="0" sz="1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는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 요소의</a:t>
            </a:r>
            <a:r>
              <a:rPr kumimoji="0" sz="1400" b="0" i="0" u="none" strike="noStrike" kern="1200" cap="none" spc="-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위치  를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가리킴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77190" marR="0" lvl="0" indent="-287020" algn="l" defTabSz="914400" rtl="0" eaLnBrk="1" fontAlgn="auto" latinLnBrk="1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77190" algn="l"/>
                <a:tab pos="377825" algn="l"/>
              </a:tabLst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인덱스는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부터</a:t>
            </a:r>
            <a:r>
              <a:rPr kumimoji="0" sz="1400" b="0" i="0" u="none" strike="noStrike" kern="1200" cap="none" spc="-18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시작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8767" y="385560"/>
            <a:ext cx="3311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불 </a:t>
            </a:r>
            <a:r>
              <a:rPr spc="-35" dirty="0"/>
              <a:t>데이터</a:t>
            </a:r>
            <a:r>
              <a:rPr spc="-795" dirty="0"/>
              <a:t> </a:t>
            </a:r>
            <a:r>
              <a:rPr dirty="0"/>
              <a:t>형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58468" y="1947278"/>
            <a:ext cx="162560" cy="4121150"/>
          </a:xfrm>
          <a:custGeom>
            <a:avLst/>
            <a:gdLst/>
            <a:ahLst/>
            <a:cxnLst/>
            <a:rect l="l" t="t" r="r" b="b"/>
            <a:pathLst>
              <a:path w="162559" h="4121150">
                <a:moveTo>
                  <a:pt x="0" y="0"/>
                </a:moveTo>
                <a:lnTo>
                  <a:pt x="162559" y="0"/>
                </a:lnTo>
                <a:lnTo>
                  <a:pt x="162559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1028" y="1947278"/>
            <a:ext cx="5970270" cy="4121150"/>
          </a:xfrm>
          <a:custGeom>
            <a:avLst/>
            <a:gdLst/>
            <a:ahLst/>
            <a:cxnLst/>
            <a:rect l="l" t="t" r="r" b="b"/>
            <a:pathLst>
              <a:path w="5970270" h="4121150">
                <a:moveTo>
                  <a:pt x="0" y="0"/>
                </a:moveTo>
                <a:lnTo>
                  <a:pt x="5969711" y="0"/>
                </a:lnTo>
                <a:lnTo>
                  <a:pt x="5969711" y="4121099"/>
                </a:lnTo>
                <a:lnTo>
                  <a:pt x="0" y="4121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8465" y="1944098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90732" y="1944098"/>
            <a:ext cx="0" cy="4127500"/>
          </a:xfrm>
          <a:custGeom>
            <a:avLst/>
            <a:gdLst/>
            <a:ahLst/>
            <a:cxnLst/>
            <a:rect l="l" t="t" r="r" b="b"/>
            <a:pathLst>
              <a:path h="4127500">
                <a:moveTo>
                  <a:pt x="0" y="0"/>
                </a:moveTo>
                <a:lnTo>
                  <a:pt x="0" y="4127449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05683" y="1947273"/>
            <a:ext cx="4688840" cy="0"/>
          </a:xfrm>
          <a:custGeom>
            <a:avLst/>
            <a:gdLst/>
            <a:ahLst/>
            <a:cxnLst/>
            <a:rect l="l" t="t" r="r" b="b"/>
            <a:pathLst>
              <a:path w="4688840">
                <a:moveTo>
                  <a:pt x="0" y="0"/>
                </a:moveTo>
                <a:lnTo>
                  <a:pt x="4688227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5290" y="6068372"/>
            <a:ext cx="6139180" cy="0"/>
          </a:xfrm>
          <a:custGeom>
            <a:avLst/>
            <a:gdLst/>
            <a:ahLst/>
            <a:cxnLst/>
            <a:rect l="l" t="t" r="r" b="b"/>
            <a:pathLst>
              <a:path w="6139180">
                <a:moveTo>
                  <a:pt x="0" y="0"/>
                </a:moveTo>
                <a:lnTo>
                  <a:pt x="613862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9605" y="1936131"/>
            <a:ext cx="7251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True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False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89605" y="3765224"/>
            <a:ext cx="897255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9605" y="4985227"/>
            <a:ext cx="11201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print(type(a))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990567" y="1943732"/>
          <a:ext cx="3613785" cy="2744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775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807">
                <a:tc>
                  <a:txBody>
                    <a:bodyPr/>
                    <a:lstStyle/>
                    <a:p>
                      <a:pPr marL="143510" marR="2978150" algn="just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120" dirty="0">
                          <a:latin typeface="Arial"/>
                          <a:cs typeface="Arial"/>
                        </a:rPr>
                        <a:t>True 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  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 algn="just">
                        <a:lnSpc>
                          <a:spcPct val="100000"/>
                        </a:lnSpc>
                      </a:pPr>
                      <a:r>
                        <a:rPr sz="1800" spc="-140" dirty="0">
                          <a:latin typeface="Arial"/>
                          <a:cs typeface="Arial"/>
                        </a:rPr>
                        <a:t>&lt;class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'bool'&gt;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355290" y="1650492"/>
            <a:ext cx="145097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75285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16096" y="2270760"/>
            <a:ext cx="3345179" cy="1729739"/>
          </a:xfrm>
          <a:prstGeom prst="rect">
            <a:avLst/>
          </a:prstGeom>
          <a:solidFill>
            <a:srgbClr val="205D66"/>
          </a:solidFill>
          <a:ln w="15240">
            <a:solidFill>
              <a:srgbClr val="3A7327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90805" marR="0" lvl="0" indent="0" algn="l" defTabSz="914400" rtl="0" eaLnBrk="1" fontAlgn="auto" latinLnBrk="1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불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(Bool)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이란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7190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77190" algn="l"/>
                <a:tab pos="37782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참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True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7190" marR="0" lvl="0" indent="-287020" algn="l" defTabSz="914400" rtl="0" eaLnBrk="1" fontAlgn="auto" latinLnBrk="1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 typeface="Arial"/>
              <a:buChar char="-"/>
              <a:tabLst>
                <a:tab pos="377190" algn="l"/>
                <a:tab pos="37782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거짓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00" b="0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False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4544" y="436641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산술</a:t>
            </a:r>
            <a:r>
              <a:rPr spc="-44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79548" y="2144267"/>
            <a:ext cx="7141268" cy="3115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9BC3E-A037-4E18-B0DB-8759DF60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92248"/>
            <a:ext cx="9144000" cy="441515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458DFF-CD55-4F35-97E1-56B445358493}"/>
              </a:ext>
            </a:extLst>
          </p:cNvPr>
          <p:cNvSpPr/>
          <p:nvPr/>
        </p:nvSpPr>
        <p:spPr>
          <a:xfrm>
            <a:off x="1706461" y="5273498"/>
            <a:ext cx="8779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「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The Future of Jobs(WEF, 2016)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」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사회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경제적 측면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‘업무환경 및 방식의 변화’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‘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신흥시장에서의 중산층 등장’ 및 ‘기후변화’ 등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과학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기술적 측면 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‘모바일 인터넷’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‘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클라우드 기술’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‘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빅데이터’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, ‘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사물인터넷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(IoT)’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및  </a:t>
            </a:r>
            <a:endParaRPr lang="en-US" altLang="ko-KR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                         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 ‘인공지능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(A.I.)’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2050232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189" y="391881"/>
            <a:ext cx="3042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사칙연산자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509920"/>
            <a:ext cx="161861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</a:t>
            </a:r>
            <a:r>
              <a:rPr kumimoji="0" sz="16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209.0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218" y="411063"/>
            <a:ext cx="76606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나머지와</a:t>
            </a:r>
            <a:r>
              <a:rPr spc="-380" dirty="0"/>
              <a:t> </a:t>
            </a:r>
            <a:r>
              <a:rPr spc="-35" dirty="0"/>
              <a:t>소수점</a:t>
            </a:r>
            <a:r>
              <a:rPr spc="-375" dirty="0"/>
              <a:t> </a:t>
            </a:r>
            <a:r>
              <a:rPr spc="-25" dirty="0"/>
              <a:t>절삭</a:t>
            </a:r>
            <a:r>
              <a:rPr spc="-38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509920"/>
            <a:ext cx="84137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8859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7//3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712" y="417457"/>
            <a:ext cx="4381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거듭제곱</a:t>
            </a:r>
            <a:r>
              <a:rPr spc="-434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509920"/>
            <a:ext cx="80581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1176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2**3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10**4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594735" cy="162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17457"/>
            <a:ext cx="4192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할당 </a:t>
            </a:r>
            <a:r>
              <a:rPr spc="-35" dirty="0"/>
              <a:t>연산자</a:t>
            </a:r>
            <a:r>
              <a:rPr spc="-1035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440" dirty="0">
                <a:latin typeface="Arial"/>
                <a:cs typeface="Arial"/>
              </a:rPr>
              <a:t>+=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98072" y="2998407"/>
            <a:ext cx="1675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</a:t>
            </a:r>
            <a:r>
              <a:rPr kumimoji="0" sz="1600" b="0" i="0" u="none" strike="noStrike" kern="1200" cap="none" spc="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동일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6145" y="2509920"/>
            <a:ext cx="622300" cy="11233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+=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802058" y="2512046"/>
          <a:ext cx="3594735" cy="162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501" y="417457"/>
            <a:ext cx="4192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할당 </a:t>
            </a:r>
            <a:r>
              <a:rPr spc="-35" dirty="0"/>
              <a:t>연산자</a:t>
            </a:r>
            <a:r>
              <a:rPr spc="-1030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25" dirty="0">
                <a:latin typeface="Arial"/>
                <a:cs typeface="Arial"/>
              </a:rPr>
              <a:t>*=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79610" y="3364267"/>
            <a:ext cx="1920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과</a:t>
            </a:r>
            <a:r>
              <a:rPr kumimoji="0" sz="1600" b="0" i="0" u="none" strike="noStrike" kern="1200" cap="none" spc="-2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동일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6145" y="2509920"/>
            <a:ext cx="767715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5838" y="422505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할당</a:t>
            </a:r>
            <a:r>
              <a:rPr spc="-44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4720" y="1874520"/>
            <a:ext cx="5510288" cy="406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9106" y="372696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숫자</a:t>
            </a:r>
            <a:r>
              <a:rPr spc="-440" dirty="0"/>
              <a:t> </a:t>
            </a:r>
            <a:r>
              <a:rPr spc="-50" dirty="0"/>
              <a:t>연산자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2644" y="2397645"/>
            <a:ext cx="162560" cy="3423920"/>
          </a:xfrm>
          <a:custGeom>
            <a:avLst/>
            <a:gdLst/>
            <a:ahLst/>
            <a:cxnLst/>
            <a:rect l="l" t="t" r="r" b="b"/>
            <a:pathLst>
              <a:path w="162559" h="3423920">
                <a:moveTo>
                  <a:pt x="0" y="0"/>
                </a:moveTo>
                <a:lnTo>
                  <a:pt x="162559" y="0"/>
                </a:lnTo>
                <a:lnTo>
                  <a:pt x="162559" y="3423805"/>
                </a:lnTo>
                <a:lnTo>
                  <a:pt x="0" y="34238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204" y="2397645"/>
            <a:ext cx="5311775" cy="3423920"/>
          </a:xfrm>
          <a:custGeom>
            <a:avLst/>
            <a:gdLst/>
            <a:ahLst/>
            <a:cxnLst/>
            <a:rect l="l" t="t" r="r" b="b"/>
            <a:pathLst>
              <a:path w="5311775" h="3423920">
                <a:moveTo>
                  <a:pt x="0" y="0"/>
                </a:moveTo>
                <a:lnTo>
                  <a:pt x="5311343" y="0"/>
                </a:lnTo>
                <a:lnTo>
                  <a:pt x="5311343" y="3423805"/>
                </a:lnTo>
                <a:lnTo>
                  <a:pt x="0" y="34238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2637" y="2394466"/>
            <a:ext cx="0" cy="3430270"/>
          </a:xfrm>
          <a:custGeom>
            <a:avLst/>
            <a:gdLst/>
            <a:ahLst/>
            <a:cxnLst/>
            <a:rect l="l" t="t" r="r" b="b"/>
            <a:pathLst>
              <a:path h="3430270">
                <a:moveTo>
                  <a:pt x="0" y="0"/>
                </a:moveTo>
                <a:lnTo>
                  <a:pt x="0" y="34301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6534" y="2394466"/>
            <a:ext cx="0" cy="3430270"/>
          </a:xfrm>
          <a:custGeom>
            <a:avLst/>
            <a:gdLst/>
            <a:ahLst/>
            <a:cxnLst/>
            <a:rect l="l" t="t" r="r" b="b"/>
            <a:pathLst>
              <a:path h="3430270">
                <a:moveTo>
                  <a:pt x="0" y="0"/>
                </a:moveTo>
                <a:lnTo>
                  <a:pt x="0" y="34301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462" y="2397641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462" y="5821447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77" y="2386501"/>
            <a:ext cx="808990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0223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-=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print(x,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08391" y="238821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95"/>
                        </a:spcBef>
                        <a:tabLst>
                          <a:tab pos="854075" algn="l"/>
                        </a:tabLst>
                      </a:pPr>
                      <a:r>
                        <a:rPr sz="1400" spc="310" dirty="0">
                          <a:latin typeface="Arial Unicode MS"/>
                          <a:cs typeface="Arial Unicode MS"/>
                        </a:rPr>
                        <a:t>❶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854075" algn="l"/>
                          <a:tab pos="1605280" algn="l"/>
                        </a:tabLst>
                      </a:pPr>
                      <a:r>
                        <a:rPr sz="1400" spc="310" dirty="0">
                          <a:latin typeface="Arial Unicode MS"/>
                          <a:cs typeface="Arial Unicode MS"/>
                        </a:rPr>
                        <a:t>❷</a:t>
                      </a:r>
                      <a:r>
                        <a:rPr sz="1400" u="sng" spc="310" dirty="0">
                          <a:uFill>
                            <a:solidFill>
                              <a:srgbClr val="000000"/>
                            </a:solidFill>
                          </a:uFill>
                          <a:latin typeface="Arial Unicode MS"/>
                          <a:cs typeface="Arial Unicode MS"/>
                        </a:rPr>
                        <a:t> 	</a:t>
                      </a:r>
                      <a:r>
                        <a:rPr sz="1400" spc="310" dirty="0">
                          <a:latin typeface="Arial Unicode MS"/>
                          <a:cs typeface="Arial Unicode MS"/>
                        </a:rPr>
                        <a:t>❸</a:t>
                      </a:r>
                      <a:r>
                        <a:rPr sz="14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286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4121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Q2-3.py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67" y="398274"/>
            <a:ext cx="3895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25" dirty="0"/>
              <a:t>반복</a:t>
            </a:r>
            <a:r>
              <a:rPr spc="-1025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520" dirty="0">
                <a:latin typeface="Arial"/>
                <a:cs typeface="Arial"/>
              </a:rPr>
              <a:t>*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632548"/>
            <a:ext cx="14065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hello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1600" b="0" i="0" u="none" strike="noStrike" kern="1200" cap="none" spc="-25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print(hello)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안녕안녕안녕안녕안녕</a:t>
                      </a:r>
                      <a:endParaRPr sz="180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556" y="379092"/>
            <a:ext cx="4679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25" dirty="0"/>
              <a:t>길이</a:t>
            </a:r>
            <a:r>
              <a:rPr spc="-1025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210" dirty="0">
                <a:latin typeface="Arial"/>
                <a:cs typeface="Arial"/>
              </a:rPr>
              <a:t>len()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685415"/>
          </a:xfrm>
          <a:custGeom>
            <a:avLst/>
            <a:gdLst/>
            <a:ahLst/>
            <a:cxnLst/>
            <a:rect l="l" t="t" r="r" b="b"/>
            <a:pathLst>
              <a:path w="163830" h="2685415">
                <a:moveTo>
                  <a:pt x="0" y="0"/>
                </a:moveTo>
                <a:lnTo>
                  <a:pt x="163220" y="0"/>
                </a:lnTo>
                <a:lnTo>
                  <a:pt x="163220" y="2684843"/>
                </a:lnTo>
                <a:lnTo>
                  <a:pt x="0" y="2684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685415"/>
          </a:xfrm>
          <a:custGeom>
            <a:avLst/>
            <a:gdLst/>
            <a:ahLst/>
            <a:cxnLst/>
            <a:rect l="l" t="t" r="r" b="b"/>
            <a:pathLst>
              <a:path w="5994400" h="2685415">
                <a:moveTo>
                  <a:pt x="0" y="0"/>
                </a:moveTo>
                <a:lnTo>
                  <a:pt x="5993980" y="0"/>
                </a:lnTo>
                <a:lnTo>
                  <a:pt x="5993980" y="2684843"/>
                </a:lnTo>
                <a:lnTo>
                  <a:pt x="0" y="26848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691765"/>
          </a:xfrm>
          <a:custGeom>
            <a:avLst/>
            <a:gdLst/>
            <a:ahLst/>
            <a:cxnLst/>
            <a:rect l="l" t="t" r="r" b="b"/>
            <a:pathLst>
              <a:path h="2691765">
                <a:moveTo>
                  <a:pt x="0" y="0"/>
                </a:moveTo>
                <a:lnTo>
                  <a:pt x="0" y="269119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691765"/>
          </a:xfrm>
          <a:custGeom>
            <a:avLst/>
            <a:gdLst/>
            <a:ahLst/>
            <a:cxnLst/>
            <a:rect l="l" t="t" r="r" b="b"/>
            <a:pathLst>
              <a:path h="2691765">
                <a:moveTo>
                  <a:pt x="0" y="0"/>
                </a:moveTo>
                <a:lnTo>
                  <a:pt x="0" y="269119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5205908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632548"/>
            <a:ext cx="250253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쥐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구멍에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볕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들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날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718945" lvl="0" indent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len(a)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90" dirty="0"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473" y="404669"/>
            <a:ext cx="3895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25" dirty="0"/>
              <a:t>연결</a:t>
            </a:r>
            <a:r>
              <a:rPr spc="-1025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415" dirty="0">
                <a:latin typeface="Arial"/>
                <a:cs typeface="Arial"/>
              </a:rPr>
              <a:t>+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169" y="2517648"/>
            <a:ext cx="6163945" cy="2691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95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홍지수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315" marR="321500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greet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!'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print(greet)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홍지수님</a:t>
                      </a:r>
                      <a:r>
                        <a:rPr sz="18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800" spc="1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!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684A9-EB49-43E6-9848-354FA0F9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1017"/>
            <a:ext cx="9144000" cy="44310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16F5CDF-7F72-4170-B674-696B790859AF}"/>
              </a:ext>
            </a:extLst>
          </p:cNvPr>
          <p:cNvSpPr/>
          <p:nvPr/>
        </p:nvSpPr>
        <p:spPr>
          <a:xfrm>
            <a:off x="1695975" y="5326716"/>
            <a:ext cx="8800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자동화 기술 및 컴퓨터 연산기술의 향상 등은 단순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반복적인 사무행정직이나 </a:t>
            </a:r>
            <a:r>
              <a:rPr lang="ko-KR" altLang="en-US" dirty="0" err="1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저숙련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(Low skills) 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업무와 관련된 일자리에 직접적으로 영향을 미쳐 고용률을 감소시킬 것으로 예측</a:t>
            </a:r>
          </a:p>
        </p:txBody>
      </p:sp>
    </p:spTree>
    <p:extLst>
      <p:ext uri="{BB962C8B-B14F-4D97-AF65-F5344CB8AC3E}">
        <p14:creationId xmlns:p14="http://schemas.microsoft.com/office/powerpoint/2010/main" val="1392010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418" y="391879"/>
            <a:ext cx="52470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</a:t>
            </a:r>
            <a:r>
              <a:rPr spc="-385" dirty="0"/>
              <a:t> </a:t>
            </a:r>
            <a:r>
              <a:rPr spc="-25" dirty="0"/>
              <a:t>연결</a:t>
            </a:r>
            <a:r>
              <a:rPr spc="-380" dirty="0"/>
              <a:t> </a:t>
            </a:r>
            <a:r>
              <a:rPr dirty="0"/>
              <a:t>시</a:t>
            </a:r>
            <a:r>
              <a:rPr spc="-380" dirty="0"/>
              <a:t> </a:t>
            </a:r>
            <a:r>
              <a:rPr spc="-50" dirty="0"/>
              <a:t>오류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049" y="2569464"/>
            <a:ext cx="5474970" cy="26396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5730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249174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print(result)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89145" y="2562533"/>
          <a:ext cx="4928235" cy="304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10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1217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1642110" algn="l"/>
                        </a:tabLst>
                      </a:pPr>
                      <a:r>
                        <a:rPr sz="1400" spc="-80" dirty="0">
                          <a:latin typeface="Arial"/>
                          <a:cs typeface="Arial"/>
                        </a:rPr>
                        <a:t>TypeError	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Traceback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(most recent 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call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last)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260" marR="1263650" indent="-158750">
                        <a:lnSpc>
                          <a:spcPts val="1689"/>
                        </a:lnSpc>
                        <a:spcBef>
                          <a:spcPts val="45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&lt;ipython-input-58-8b1847209801&gt;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&lt;module&gt; 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1 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#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파일명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ex2-14.py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260">
                        <a:lnSpc>
                          <a:spcPts val="1610"/>
                        </a:lnSpc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2 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eng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80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2260" marR="1882775" indent="-158750">
                        <a:lnSpc>
                          <a:spcPts val="1670"/>
                        </a:lnSpc>
                        <a:spcBef>
                          <a:spcPts val="80"/>
                        </a:spcBef>
                      </a:pPr>
                      <a:r>
                        <a:rPr sz="1400" spc="-5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----&gt;</a:t>
                      </a:r>
                      <a:r>
                        <a:rPr sz="1400" spc="-1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3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result</a:t>
                      </a:r>
                      <a:r>
                        <a:rPr sz="1400" spc="-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15" dirty="0">
                          <a:solidFill>
                            <a:srgbClr val="FF0000"/>
                          </a:solidFill>
                          <a:latin typeface="Arial Unicode MS"/>
                          <a:cs typeface="Arial Unicode MS"/>
                        </a:rPr>
                        <a:t>영어</a:t>
                      </a:r>
                      <a:r>
                        <a:rPr sz="1400" spc="-80" dirty="0">
                          <a:solidFill>
                            <a:srgbClr val="FF000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solidFill>
                            <a:srgbClr val="FF0000"/>
                          </a:solidFill>
                          <a:latin typeface="Arial Unicode MS"/>
                          <a:cs typeface="Arial Unicode MS"/>
                        </a:rPr>
                        <a:t>점수</a:t>
                      </a:r>
                      <a:r>
                        <a:rPr sz="1400" spc="-95" dirty="0">
                          <a:solidFill>
                            <a:srgbClr val="FF0000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-8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7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eng</a:t>
                      </a:r>
                      <a:r>
                        <a:rPr sz="1400" spc="-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9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400" spc="25" dirty="0">
                          <a:solidFill>
                            <a:srgbClr val="FF0000"/>
                          </a:solidFill>
                          <a:latin typeface="Arial Unicode MS"/>
                          <a:cs typeface="Arial Unicode MS"/>
                        </a:rPr>
                        <a:t>점</a:t>
                      </a:r>
                      <a:r>
                        <a:rPr sz="1400" spc="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' 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print(result)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7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TypeError: </a:t>
                      </a:r>
                      <a:r>
                        <a:rPr sz="1400" spc="-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can </a:t>
                      </a:r>
                      <a:r>
                        <a:rPr sz="1400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only </a:t>
                      </a:r>
                      <a:r>
                        <a:rPr sz="1400" spc="-6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concatenate </a:t>
                      </a:r>
                      <a:r>
                        <a:rPr sz="1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 </a:t>
                      </a:r>
                      <a:r>
                        <a:rPr sz="14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(not </a:t>
                      </a:r>
                      <a:r>
                        <a:rPr sz="1400" spc="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"int") </a:t>
                      </a:r>
                      <a:r>
                        <a:rPr sz="1400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400" spc="-29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str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17049" y="2269235"/>
            <a:ext cx="146177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ex2-18.py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795" y="449430"/>
            <a:ext cx="51803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정수</a:t>
            </a:r>
            <a:r>
              <a:rPr spc="-370" dirty="0"/>
              <a:t> </a:t>
            </a:r>
            <a:r>
              <a:rPr spc="-300" dirty="0">
                <a:latin typeface="Arial"/>
                <a:cs typeface="Arial"/>
              </a:rPr>
              <a:t>-&gt;</a:t>
            </a:r>
            <a:r>
              <a:rPr spc="-360" dirty="0">
                <a:latin typeface="Arial"/>
                <a:cs typeface="Arial"/>
              </a:rPr>
              <a:t> </a:t>
            </a:r>
            <a:r>
              <a:rPr spc="-35" dirty="0"/>
              <a:t>문자열</a:t>
            </a:r>
            <a:r>
              <a:rPr spc="-365" dirty="0"/>
              <a:t> </a:t>
            </a:r>
            <a:r>
              <a:rPr spc="-75" dirty="0">
                <a:latin typeface="Arial"/>
                <a:cs typeface="Arial"/>
              </a:rPr>
              <a:t>:</a:t>
            </a:r>
            <a:r>
              <a:rPr spc="-360" dirty="0">
                <a:latin typeface="Arial"/>
                <a:cs typeface="Arial"/>
              </a:rPr>
              <a:t> </a:t>
            </a:r>
            <a:r>
              <a:rPr spc="-170" dirty="0">
                <a:latin typeface="Arial"/>
                <a:cs typeface="Arial"/>
              </a:rPr>
              <a:t>str()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169" y="2517648"/>
            <a:ext cx="6163945" cy="2691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95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950" marR="284035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영어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-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str(eng)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점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print(result)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dirty="0">
                          <a:latin typeface="Arial Unicode MS"/>
                          <a:cs typeface="Arial Unicode MS"/>
                        </a:rPr>
                        <a:t>영어 점수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800" spc="-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65" dirty="0">
                          <a:latin typeface="Arial"/>
                          <a:cs typeface="Arial"/>
                        </a:rPr>
                        <a:t>80</a:t>
                      </a:r>
                      <a:r>
                        <a:rPr sz="1800" spc="-65" dirty="0">
                          <a:latin typeface="Arial Unicode MS"/>
                          <a:cs typeface="Arial Unicode MS"/>
                        </a:rPr>
                        <a:t>점</a:t>
                      </a:r>
                      <a:endParaRPr sz="180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ex2-19.py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965" y="494906"/>
            <a:ext cx="4848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포맷팅</a:t>
            </a:r>
            <a:r>
              <a:rPr spc="-1030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760" dirty="0">
                <a:latin typeface="Arial"/>
                <a:cs typeface="Arial"/>
              </a:rPr>
              <a:t>%s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169" y="2517648"/>
            <a:ext cx="6163945" cy="2203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95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김수영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950" marR="349885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나는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%s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나는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김수영입니다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006" y="417456"/>
            <a:ext cx="49295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포맷팅</a:t>
            </a:r>
            <a:r>
              <a:rPr spc="-1030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575" dirty="0">
                <a:latin typeface="Arial"/>
                <a:cs typeface="Arial"/>
              </a:rPr>
              <a:t>%d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1169" y="2517648"/>
            <a:ext cx="6163945" cy="22034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34950" marR="0" lvl="0" indent="0" algn="l" defTabSz="914400" rtl="0" eaLnBrk="1" fontAlgn="auto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4950" marR="319214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나이는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살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802058" y="2512046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나이는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1400" spc="-50" dirty="0">
                          <a:latin typeface="Arial Unicode MS"/>
                          <a:cs typeface="Arial Unicode MS"/>
                        </a:rPr>
                        <a:t>살</a:t>
                      </a:r>
                      <a:r>
                        <a:rPr sz="1400" spc="-17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0" dirty="0">
                          <a:latin typeface="Arial Unicode MS"/>
                          <a:cs typeface="Arial Unicode MS"/>
                        </a:rPr>
                        <a:t>입니다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641" y="498102"/>
            <a:ext cx="5238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포맷팅</a:t>
            </a:r>
            <a:r>
              <a:rPr spc="-1019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465" dirty="0">
                <a:latin typeface="Arial"/>
                <a:cs typeface="Arial"/>
              </a:rPr>
              <a:t>%2d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533" y="2290864"/>
            <a:ext cx="163830" cy="2338705"/>
          </a:xfrm>
          <a:custGeom>
            <a:avLst/>
            <a:gdLst/>
            <a:ahLst/>
            <a:cxnLst/>
            <a:rect l="l" t="t" r="r" b="b"/>
            <a:pathLst>
              <a:path w="163830" h="2338704">
                <a:moveTo>
                  <a:pt x="0" y="0"/>
                </a:moveTo>
                <a:lnTo>
                  <a:pt x="163220" y="0"/>
                </a:lnTo>
                <a:lnTo>
                  <a:pt x="163220" y="2338565"/>
                </a:lnTo>
                <a:lnTo>
                  <a:pt x="0" y="23385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6753" y="2290864"/>
            <a:ext cx="5994400" cy="2338705"/>
          </a:xfrm>
          <a:custGeom>
            <a:avLst/>
            <a:gdLst/>
            <a:ahLst/>
            <a:cxnLst/>
            <a:rect l="l" t="t" r="r" b="b"/>
            <a:pathLst>
              <a:path w="5994400" h="2338704">
                <a:moveTo>
                  <a:pt x="0" y="0"/>
                </a:moveTo>
                <a:lnTo>
                  <a:pt x="5993980" y="0"/>
                </a:lnTo>
                <a:lnTo>
                  <a:pt x="5993980" y="2338565"/>
                </a:lnTo>
                <a:lnTo>
                  <a:pt x="0" y="23385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528" y="2287687"/>
            <a:ext cx="0" cy="2345055"/>
          </a:xfrm>
          <a:custGeom>
            <a:avLst/>
            <a:gdLst/>
            <a:ahLst/>
            <a:cxnLst/>
            <a:rect l="l" t="t" r="r" b="b"/>
            <a:pathLst>
              <a:path h="2345054">
                <a:moveTo>
                  <a:pt x="0" y="0"/>
                </a:moveTo>
                <a:lnTo>
                  <a:pt x="0" y="23449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0724" y="2287687"/>
            <a:ext cx="0" cy="2345055"/>
          </a:xfrm>
          <a:custGeom>
            <a:avLst/>
            <a:gdLst/>
            <a:ahLst/>
            <a:cxnLst/>
            <a:rect l="l" t="t" r="r" b="b"/>
            <a:pathLst>
              <a:path h="2345054">
                <a:moveTo>
                  <a:pt x="0" y="0"/>
                </a:moveTo>
                <a:lnTo>
                  <a:pt x="0" y="234491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0353" y="2290862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0353" y="4629423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5126" y="2279722"/>
            <a:ext cx="3425825" cy="222059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'%d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%02d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%02d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(year,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month,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day)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21240" y="2281848"/>
          <a:ext cx="3594735" cy="162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2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2020-03-05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40353" y="1987295"/>
            <a:ext cx="146113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ex2-22.py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84375" y="4902708"/>
            <a:ext cx="5804903" cy="977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6177" y="385485"/>
            <a:ext cx="5240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포맷팅</a:t>
            </a:r>
            <a:r>
              <a:rPr spc="-1019" dirty="0"/>
              <a:t> </a:t>
            </a:r>
            <a:r>
              <a:rPr spc="-75" dirty="0">
                <a:latin typeface="Arial"/>
                <a:cs typeface="Arial"/>
              </a:rPr>
              <a:t>: </a:t>
            </a:r>
            <a:r>
              <a:rPr spc="-345" dirty="0">
                <a:latin typeface="Arial"/>
                <a:cs typeface="Arial"/>
              </a:rPr>
              <a:t>%.2f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521064"/>
            <a:ext cx="163830" cy="2197100"/>
          </a:xfrm>
          <a:custGeom>
            <a:avLst/>
            <a:gdLst/>
            <a:ahLst/>
            <a:cxnLst/>
            <a:rect l="l" t="t" r="r" b="b"/>
            <a:pathLst>
              <a:path w="163830" h="2197100">
                <a:moveTo>
                  <a:pt x="0" y="0"/>
                </a:moveTo>
                <a:lnTo>
                  <a:pt x="163220" y="0"/>
                </a:lnTo>
                <a:lnTo>
                  <a:pt x="16322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521064"/>
            <a:ext cx="5994400" cy="2197100"/>
          </a:xfrm>
          <a:custGeom>
            <a:avLst/>
            <a:gdLst/>
            <a:ahLst/>
            <a:cxnLst/>
            <a:rect l="l" t="t" r="r" b="b"/>
            <a:pathLst>
              <a:path w="5994400" h="2197100">
                <a:moveTo>
                  <a:pt x="0" y="0"/>
                </a:moveTo>
                <a:lnTo>
                  <a:pt x="5993980" y="0"/>
                </a:lnTo>
                <a:lnTo>
                  <a:pt x="5993980" y="2196795"/>
                </a:lnTo>
                <a:lnTo>
                  <a:pt x="0" y="21967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517885"/>
            <a:ext cx="0" cy="2203450"/>
          </a:xfrm>
          <a:custGeom>
            <a:avLst/>
            <a:gdLst/>
            <a:ahLst/>
            <a:cxnLst/>
            <a:rect l="l" t="t" r="r" b="b"/>
            <a:pathLst>
              <a:path h="2203450">
                <a:moveTo>
                  <a:pt x="0" y="0"/>
                </a:moveTo>
                <a:lnTo>
                  <a:pt x="0" y="220314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521060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4717855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509920"/>
            <a:ext cx="2628900" cy="14890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172.5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키는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입니다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512046"/>
          <a:ext cx="3594735" cy="162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9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키는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172.50</a:t>
                      </a:r>
                      <a:r>
                        <a:rPr sz="1400" spc="-45" dirty="0">
                          <a:latin typeface="Arial Unicode MS"/>
                          <a:cs typeface="Arial Unicode MS"/>
                        </a:rPr>
                        <a:t>입니다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217420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9444" y="428247"/>
            <a:ext cx="51155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포맷팅</a:t>
            </a:r>
            <a:r>
              <a:rPr spc="-755" dirty="0"/>
              <a:t> </a:t>
            </a:r>
            <a:r>
              <a:rPr spc="-50" dirty="0"/>
              <a:t>기호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54707" y="2374392"/>
            <a:ext cx="8753690" cy="298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473" y="398274"/>
            <a:ext cx="79292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>
                <a:latin typeface="Arial"/>
                <a:cs typeface="Arial"/>
              </a:rPr>
              <a:t>Format() </a:t>
            </a:r>
            <a:r>
              <a:rPr spc="-35" dirty="0"/>
              <a:t>이용한 문자열</a:t>
            </a:r>
            <a:r>
              <a:rPr spc="-810" dirty="0"/>
              <a:t> </a:t>
            </a:r>
            <a:r>
              <a:rPr spc="-50" dirty="0"/>
              <a:t>포맷팅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343" y="2348407"/>
            <a:ext cx="163830" cy="3273425"/>
          </a:xfrm>
          <a:custGeom>
            <a:avLst/>
            <a:gdLst/>
            <a:ahLst/>
            <a:cxnLst/>
            <a:rect l="l" t="t" r="r" b="b"/>
            <a:pathLst>
              <a:path w="163830" h="3273425">
                <a:moveTo>
                  <a:pt x="0" y="0"/>
                </a:moveTo>
                <a:lnTo>
                  <a:pt x="163220" y="0"/>
                </a:lnTo>
                <a:lnTo>
                  <a:pt x="163220" y="3273285"/>
                </a:lnTo>
                <a:lnTo>
                  <a:pt x="0" y="3273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564" y="2348407"/>
            <a:ext cx="5994400" cy="3273425"/>
          </a:xfrm>
          <a:custGeom>
            <a:avLst/>
            <a:gdLst/>
            <a:ahLst/>
            <a:cxnLst/>
            <a:rect l="l" t="t" r="r" b="b"/>
            <a:pathLst>
              <a:path w="5994400" h="3273425">
                <a:moveTo>
                  <a:pt x="0" y="0"/>
                </a:moveTo>
                <a:lnTo>
                  <a:pt x="5993980" y="0"/>
                </a:lnTo>
                <a:lnTo>
                  <a:pt x="5993980" y="3273285"/>
                </a:lnTo>
                <a:lnTo>
                  <a:pt x="0" y="3273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4344" y="2345231"/>
            <a:ext cx="0" cy="3279775"/>
          </a:xfrm>
          <a:custGeom>
            <a:avLst/>
            <a:gdLst/>
            <a:ahLst/>
            <a:cxnLst/>
            <a:rect l="l" t="t" r="r" b="b"/>
            <a:pathLst>
              <a:path h="3279775">
                <a:moveTo>
                  <a:pt x="0" y="0"/>
                </a:moveTo>
                <a:lnTo>
                  <a:pt x="0" y="32796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81540" y="2345231"/>
            <a:ext cx="0" cy="3279775"/>
          </a:xfrm>
          <a:custGeom>
            <a:avLst/>
            <a:gdLst/>
            <a:ahLst/>
            <a:cxnLst/>
            <a:rect l="l" t="t" r="r" b="b"/>
            <a:pathLst>
              <a:path h="3279775">
                <a:moveTo>
                  <a:pt x="0" y="0"/>
                </a:moveTo>
                <a:lnTo>
                  <a:pt x="0" y="32796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169" y="2348406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169" y="5621686"/>
            <a:ext cx="6163945" cy="0"/>
          </a:xfrm>
          <a:custGeom>
            <a:avLst/>
            <a:gdLst/>
            <a:ahLst/>
            <a:cxnLst/>
            <a:rect l="l" t="t" r="r" b="b"/>
            <a:pathLst>
              <a:path w="6163945">
                <a:moveTo>
                  <a:pt x="0" y="0"/>
                </a:moveTo>
                <a:lnTo>
                  <a:pt x="6163551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6145" y="2359310"/>
            <a:ext cx="2893695" cy="3153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129794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황예린</a:t>
            </a:r>
            <a:r>
              <a:rPr kumimoji="0" sz="18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eyesight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1.2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5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{}</a:t>
            </a:r>
            <a:r>
              <a:rPr kumimoji="0" sz="1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'.format(name)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나이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5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{}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세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'.format(age)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시력 </a:t>
            </a:r>
            <a:r>
              <a:rPr kumimoji="0" sz="18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85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{}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'.format(eyesight)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151380" lvl="0" indent="0" algn="just" defTabSz="914400" rtl="0" eaLnBrk="1" fontAlgn="auto" latinLnBrk="1" hangingPunct="1">
              <a:lnSpc>
                <a:spcPct val="100800"/>
              </a:lnSpc>
              <a:spcBef>
                <a:spcPts val="2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1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5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t(</a:t>
            </a:r>
            <a:r>
              <a:rPr kumimoji="0" sz="1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85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02058" y="233939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7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4">
                <a:tc>
                  <a:txBody>
                    <a:bodyPr/>
                    <a:lstStyle/>
                    <a:p>
                      <a:pPr marL="144145" marR="2424430" indent="-6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이름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황예린  나이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18</a:t>
                      </a:r>
                      <a:r>
                        <a:rPr sz="1400" spc="-50" dirty="0">
                          <a:latin typeface="Arial Unicode MS"/>
                          <a:cs typeface="Arial Unicode MS"/>
                        </a:rPr>
                        <a:t>세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시력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1.2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21169" y="2045207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4345" y="411873"/>
            <a:ext cx="3777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</a:t>
            </a:r>
            <a:r>
              <a:rPr spc="-440" dirty="0"/>
              <a:t> </a:t>
            </a:r>
            <a:r>
              <a:rPr spc="-50" dirty="0"/>
              <a:t>메소드</a:t>
            </a:r>
          </a:p>
        </p:txBody>
      </p:sp>
      <p:sp>
        <p:nvSpPr>
          <p:cNvPr id="7" name="object 7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28088" y="1956816"/>
            <a:ext cx="7924812" cy="3867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436641"/>
            <a:ext cx="71647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실행</a:t>
            </a:r>
            <a:r>
              <a:rPr spc="-365" dirty="0"/>
              <a:t> </a:t>
            </a:r>
            <a:r>
              <a:rPr spc="-25" dirty="0"/>
              <a:t>결과</a:t>
            </a:r>
            <a:r>
              <a:rPr spc="-360" dirty="0"/>
              <a:t> </a:t>
            </a:r>
            <a:r>
              <a:rPr spc="-25" dirty="0"/>
              <a:t>화면</a:t>
            </a:r>
            <a:r>
              <a:rPr spc="-365" dirty="0"/>
              <a:t> </a:t>
            </a:r>
            <a:r>
              <a:rPr spc="-25" dirty="0"/>
              <a:t>출력</a:t>
            </a:r>
            <a:r>
              <a:rPr spc="-355" dirty="0"/>
              <a:t> </a:t>
            </a:r>
            <a:r>
              <a:rPr spc="-75" dirty="0">
                <a:latin typeface="Arial"/>
                <a:cs typeface="Arial"/>
              </a:rPr>
              <a:t>:</a:t>
            </a:r>
            <a:r>
              <a:rPr spc="-365" dirty="0">
                <a:latin typeface="Arial"/>
                <a:cs typeface="Arial"/>
              </a:rPr>
              <a:t> </a:t>
            </a:r>
            <a:r>
              <a:rPr spc="-110" dirty="0">
                <a:latin typeface="Arial"/>
                <a:cs typeface="Arial"/>
              </a:rPr>
              <a:t>print()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7744" y="1686756"/>
            <a:ext cx="5801360" cy="386715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3335" marR="0" lvl="0" indent="0" algn="l" defTabSz="914400" rtl="0" eaLnBrk="1" fontAlgn="auto" latinLnBrk="1" hangingPunct="1">
              <a:lnSpc>
                <a:spcPct val="100000"/>
              </a:lnSpc>
              <a:spcBef>
                <a:spcPts val="1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❶</a:t>
            </a:r>
            <a:r>
              <a:rPr kumimoji="0" sz="2800" b="0" i="0" u="none" strike="noStrike" kern="1200" cap="none" spc="-3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콤마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(,)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 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❷</a:t>
            </a:r>
            <a:r>
              <a:rPr kumimoji="0" sz="28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연결</a:t>
            </a:r>
            <a:r>
              <a:rPr kumimoji="0" sz="28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기호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(+)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❸</a:t>
            </a:r>
            <a:r>
              <a:rPr kumimoji="0" sz="2800" b="0" i="0" u="none" strike="noStrike" kern="1200" cap="none" spc="-4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 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포맷팅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(%)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 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❹</a:t>
            </a:r>
            <a:r>
              <a:rPr kumimoji="0" sz="2800" b="0" i="0" u="none" strike="noStrike" kern="1200" cap="none" spc="-3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format()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 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❺</a:t>
            </a:r>
            <a:r>
              <a:rPr kumimoji="0" sz="2800" b="0" i="0" u="none" strike="noStrike" kern="120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키워드 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</a:t>
            </a:r>
            <a:r>
              <a:rPr kumimoji="0" sz="28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 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❻</a:t>
            </a:r>
            <a:r>
              <a:rPr kumimoji="0" sz="2800" b="0" i="0" u="none" strike="noStrike" kern="1200" cap="none" spc="-4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키워드 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이용한 출력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0F4E4B9-5209-4029-A924-03E441529FAE}"/>
              </a:ext>
            </a:extLst>
          </p:cNvPr>
          <p:cNvSpPr/>
          <p:nvPr/>
        </p:nvSpPr>
        <p:spPr>
          <a:xfrm>
            <a:off x="1590839" y="81685"/>
            <a:ext cx="1829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4</a:t>
            </a:r>
            <a:r>
              <a:rPr lang="ko-KR" altLang="en-US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차 산업혁명이란</a:t>
            </a:r>
            <a:r>
              <a:rPr lang="en-US" altLang="ko-KR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?</a:t>
            </a:r>
          </a:p>
        </p:txBody>
      </p:sp>
      <p:pic>
        <p:nvPicPr>
          <p:cNvPr id="2050" name="Picture 2" descr="자동화 인력 감축에 대한 이미지 검색결과">
            <a:extLst>
              <a:ext uri="{FF2B5EF4-FFF2-40B4-BE49-F238E27FC236}">
                <a16:creationId xmlns:a16="http://schemas.microsoft.com/office/drawing/2014/main" id="{4DA4624A-CB74-4793-9E45-B04331C9A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404" y="568718"/>
            <a:ext cx="1995563" cy="26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자동화 인력 감축에 대한 이미지 검색결과">
            <a:extLst>
              <a:ext uri="{FF2B5EF4-FFF2-40B4-BE49-F238E27FC236}">
                <a16:creationId xmlns:a16="http://schemas.microsoft.com/office/drawing/2014/main" id="{F72B75A7-3AC3-45C7-9519-6A60CB8D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602" y="595618"/>
            <a:ext cx="4746202" cy="263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자동화 인력 감축에 대한 이미지 검색결과">
            <a:extLst>
              <a:ext uri="{FF2B5EF4-FFF2-40B4-BE49-F238E27FC236}">
                <a16:creationId xmlns:a16="http://schemas.microsoft.com/office/drawing/2014/main" id="{05164086-8312-4446-A6E3-76F5CB24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40" y="3429000"/>
            <a:ext cx="4522365" cy="30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자동화 인력 감축에 대한 이미지 검색결과">
            <a:extLst>
              <a:ext uri="{FF2B5EF4-FFF2-40B4-BE49-F238E27FC236}">
                <a16:creationId xmlns:a16="http://schemas.microsoft.com/office/drawing/2014/main" id="{A5D325EE-039F-4F56-A976-30D36F99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38" y="3320560"/>
            <a:ext cx="3810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309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374" y="404669"/>
            <a:ext cx="5610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콤마</a:t>
            </a:r>
            <a:r>
              <a:rPr spc="-125" dirty="0">
                <a:latin typeface="Arial"/>
                <a:cs typeface="Arial"/>
              </a:rPr>
              <a:t>(,)</a:t>
            </a:r>
            <a:r>
              <a:rPr spc="-125" dirty="0"/>
              <a:t>를 </a:t>
            </a:r>
            <a:r>
              <a:rPr spc="-35" dirty="0"/>
              <a:t>이용한</a:t>
            </a:r>
            <a:r>
              <a:rPr spc="-660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3856" y="2927604"/>
            <a:ext cx="5480685" cy="21920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233679" marR="3881120" lvl="0" indent="0" algn="l" defTabSz="914400" rtl="0" eaLnBrk="1" fontAlgn="auto" latinLnBrk="1" hangingPunct="1">
              <a:lnSpc>
                <a:spcPct val="15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 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33679" marR="324104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173.7 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print(name,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age,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32786" y="2921148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3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39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홍길동 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173.7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513856" y="2627376"/>
            <a:ext cx="146304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556" y="464492"/>
            <a:ext cx="8912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140" dirty="0"/>
              <a:t>연결기호</a:t>
            </a:r>
            <a:r>
              <a:rPr spc="-140" dirty="0">
                <a:latin typeface="Arial"/>
                <a:cs typeface="Arial"/>
              </a:rPr>
              <a:t>(+)</a:t>
            </a:r>
            <a:r>
              <a:rPr spc="-140" dirty="0"/>
              <a:t>를 </a:t>
            </a:r>
            <a:r>
              <a:rPr spc="-35" dirty="0"/>
              <a:t>이용한</a:t>
            </a:r>
            <a:r>
              <a:rPr spc="-944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1576" y="2745143"/>
            <a:ext cx="162560" cy="2185670"/>
          </a:xfrm>
          <a:custGeom>
            <a:avLst/>
            <a:gdLst/>
            <a:ahLst/>
            <a:cxnLst/>
            <a:rect l="l" t="t" r="r" b="b"/>
            <a:pathLst>
              <a:path w="162560" h="2185670">
                <a:moveTo>
                  <a:pt x="0" y="0"/>
                </a:moveTo>
                <a:lnTo>
                  <a:pt x="162560" y="0"/>
                </a:lnTo>
                <a:lnTo>
                  <a:pt x="162560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4136" y="2745143"/>
            <a:ext cx="5311775" cy="2185670"/>
          </a:xfrm>
          <a:custGeom>
            <a:avLst/>
            <a:gdLst/>
            <a:ahLst/>
            <a:cxnLst/>
            <a:rect l="l" t="t" r="r" b="b"/>
            <a:pathLst>
              <a:path w="5311775" h="2185670">
                <a:moveTo>
                  <a:pt x="0" y="0"/>
                </a:moveTo>
                <a:lnTo>
                  <a:pt x="5311330" y="0"/>
                </a:lnTo>
                <a:lnTo>
                  <a:pt x="5311330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1579" y="2741963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5475" y="2741963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8404" y="2745138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8404" y="4930712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2719" y="2710596"/>
            <a:ext cx="3277235" cy="1732914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85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print('x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str(x)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', </a:t>
            </a:r>
            <a:r>
              <a:rPr kumimoji="0" sz="18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85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5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85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str(y))</a:t>
            </a: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57332" y="2735710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6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10, y 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638404" y="2441448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ex2-26.py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499" y="366302"/>
            <a:ext cx="8437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문자열 </a:t>
            </a:r>
            <a:r>
              <a:rPr spc="-215" dirty="0"/>
              <a:t>포맷팅</a:t>
            </a:r>
            <a:r>
              <a:rPr spc="-215" dirty="0">
                <a:latin typeface="Arial"/>
                <a:cs typeface="Arial"/>
              </a:rPr>
              <a:t>(%)</a:t>
            </a:r>
            <a:r>
              <a:rPr spc="-215" dirty="0"/>
              <a:t>을 </a:t>
            </a:r>
            <a:r>
              <a:rPr spc="-35" dirty="0"/>
              <a:t>이용한</a:t>
            </a:r>
            <a:r>
              <a:rPr spc="-885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096" y="2391841"/>
            <a:ext cx="162560" cy="3070225"/>
          </a:xfrm>
          <a:custGeom>
            <a:avLst/>
            <a:gdLst/>
            <a:ahLst/>
            <a:cxnLst/>
            <a:rect l="l" t="t" r="r" b="b"/>
            <a:pathLst>
              <a:path w="162560" h="3070225">
                <a:moveTo>
                  <a:pt x="0" y="0"/>
                </a:moveTo>
                <a:lnTo>
                  <a:pt x="162560" y="0"/>
                </a:lnTo>
                <a:lnTo>
                  <a:pt x="16256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0656" y="2391841"/>
            <a:ext cx="5311775" cy="3070225"/>
          </a:xfrm>
          <a:custGeom>
            <a:avLst/>
            <a:gdLst/>
            <a:ahLst/>
            <a:cxnLst/>
            <a:rect l="l" t="t" r="r" b="b"/>
            <a:pathLst>
              <a:path w="5311775" h="3070225">
                <a:moveTo>
                  <a:pt x="0" y="0"/>
                </a:moveTo>
                <a:lnTo>
                  <a:pt x="5311330" y="0"/>
                </a:lnTo>
                <a:lnTo>
                  <a:pt x="5311330" y="3070085"/>
                </a:lnTo>
                <a:lnTo>
                  <a:pt x="0" y="30700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8094" y="2388661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1991" y="2388661"/>
            <a:ext cx="0" cy="3076575"/>
          </a:xfrm>
          <a:custGeom>
            <a:avLst/>
            <a:gdLst/>
            <a:ahLst/>
            <a:cxnLst/>
            <a:rect l="l" t="t" r="r" b="b"/>
            <a:pathLst>
              <a:path h="3076575">
                <a:moveTo>
                  <a:pt x="0" y="0"/>
                </a:moveTo>
                <a:lnTo>
                  <a:pt x="0" y="307643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4919" y="2391836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4919" y="546191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9031" y="2380697"/>
            <a:ext cx="4019550" cy="29521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score2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87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2191385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score1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score2 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sum/2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 과목 점수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(score1,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score2))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합계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%d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평균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(sum,</a:t>
            </a:r>
            <a:r>
              <a:rPr kumimoji="0" sz="16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avg))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653848" y="2382413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50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두</a:t>
                      </a:r>
                      <a:r>
                        <a:rPr sz="1400" spc="-8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과목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점수</a:t>
                      </a:r>
                      <a:r>
                        <a:rPr sz="1400" spc="-9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80,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87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합계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167,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평균</a:t>
                      </a:r>
                      <a:r>
                        <a:rPr sz="1400" spc="-9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83.50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634919" y="2089404"/>
            <a:ext cx="146240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ex2-27.py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994" y="438553"/>
            <a:ext cx="6686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키워드 </a:t>
            </a:r>
            <a:r>
              <a:rPr spc="-290" dirty="0">
                <a:latin typeface="Arial"/>
                <a:cs typeface="Arial"/>
              </a:rPr>
              <a:t>sep</a:t>
            </a:r>
            <a:r>
              <a:rPr spc="-290" dirty="0"/>
              <a:t>을 </a:t>
            </a:r>
            <a:r>
              <a:rPr spc="-35" dirty="0"/>
              <a:t>이용한</a:t>
            </a:r>
            <a:r>
              <a:rPr spc="-810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6595" y="2519730"/>
            <a:ext cx="162560" cy="2185670"/>
          </a:xfrm>
          <a:custGeom>
            <a:avLst/>
            <a:gdLst/>
            <a:ahLst/>
            <a:cxnLst/>
            <a:rect l="l" t="t" r="r" b="b"/>
            <a:pathLst>
              <a:path w="162560" h="2185670">
                <a:moveTo>
                  <a:pt x="0" y="0"/>
                </a:moveTo>
                <a:lnTo>
                  <a:pt x="162560" y="0"/>
                </a:lnTo>
                <a:lnTo>
                  <a:pt x="162560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9155" y="2519730"/>
            <a:ext cx="5311775" cy="2185670"/>
          </a:xfrm>
          <a:custGeom>
            <a:avLst/>
            <a:gdLst/>
            <a:ahLst/>
            <a:cxnLst/>
            <a:rect l="l" t="t" r="r" b="b"/>
            <a:pathLst>
              <a:path w="5311775" h="2185670">
                <a:moveTo>
                  <a:pt x="0" y="0"/>
                </a:moveTo>
                <a:lnTo>
                  <a:pt x="5311343" y="0"/>
                </a:lnTo>
                <a:lnTo>
                  <a:pt x="5311343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6600" y="2516550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90498" y="2516550"/>
            <a:ext cx="0" cy="1935480"/>
          </a:xfrm>
          <a:custGeom>
            <a:avLst/>
            <a:gdLst/>
            <a:ahLst/>
            <a:cxnLst/>
            <a:rect l="l" t="t" r="r" b="b"/>
            <a:pathLst>
              <a:path h="1935479">
                <a:moveTo>
                  <a:pt x="0" y="0"/>
                </a:moveTo>
                <a:lnTo>
                  <a:pt x="0" y="193505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3425" y="251972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3425" y="4705301"/>
            <a:ext cx="4069079" cy="0"/>
          </a:xfrm>
          <a:custGeom>
            <a:avLst/>
            <a:gdLst/>
            <a:ahLst/>
            <a:cxnLst/>
            <a:rect l="l" t="t" r="r" b="b"/>
            <a:pathLst>
              <a:path w="4069079">
                <a:moveTo>
                  <a:pt x="0" y="0"/>
                </a:moveTo>
                <a:lnTo>
                  <a:pt x="406898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7740" y="2508585"/>
            <a:ext cx="2544445" cy="18548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0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year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print(year,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month,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day,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='/')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532354" y="2510297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4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2020/3/5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513425" y="2217420"/>
            <a:ext cx="146177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4604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ex2-29.py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2411" y="4451603"/>
            <a:ext cx="3510279" cy="617220"/>
          </a:xfrm>
          <a:prstGeom prst="rect">
            <a:avLst/>
          </a:prstGeom>
          <a:solidFill>
            <a:srgbClr val="539E39"/>
          </a:solidFill>
          <a:ln w="15240">
            <a:solidFill>
              <a:srgbClr val="3A7327"/>
            </a:solidFill>
          </a:ln>
        </p:spPr>
        <p:txBody>
          <a:bodyPr vert="horz" wrap="square" lIns="0" tIns="140335" rIns="0" bIns="0" rtlCol="0">
            <a:spAutoFit/>
          </a:bodyPr>
          <a:lstStyle/>
          <a:p>
            <a:pPr marL="92075" marR="0" lvl="0" indent="0" algn="l" defTabSz="914400" rtl="0" eaLnBrk="1" fontAlgn="auto" latinLnBrk="1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0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separator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527" y="439634"/>
            <a:ext cx="67678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키워드 </a:t>
            </a:r>
            <a:r>
              <a:rPr spc="-200" dirty="0">
                <a:latin typeface="Arial"/>
                <a:cs typeface="Arial"/>
              </a:rPr>
              <a:t>end</a:t>
            </a:r>
            <a:r>
              <a:rPr spc="-200" dirty="0"/>
              <a:t>를 </a:t>
            </a:r>
            <a:r>
              <a:rPr spc="-35" dirty="0"/>
              <a:t>이용한</a:t>
            </a:r>
            <a:r>
              <a:rPr spc="-894" dirty="0"/>
              <a:t> </a:t>
            </a:r>
            <a:r>
              <a:rPr spc="-50" dirty="0"/>
              <a:t>출력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1010" y="2122677"/>
            <a:ext cx="162560" cy="3801745"/>
          </a:xfrm>
          <a:custGeom>
            <a:avLst/>
            <a:gdLst/>
            <a:ahLst/>
            <a:cxnLst/>
            <a:rect l="l" t="t" r="r" b="b"/>
            <a:pathLst>
              <a:path w="162559" h="3801745">
                <a:moveTo>
                  <a:pt x="0" y="0"/>
                </a:moveTo>
                <a:lnTo>
                  <a:pt x="162559" y="0"/>
                </a:lnTo>
                <a:lnTo>
                  <a:pt x="162559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3570" y="2122677"/>
            <a:ext cx="5311775" cy="3801745"/>
          </a:xfrm>
          <a:custGeom>
            <a:avLst/>
            <a:gdLst/>
            <a:ahLst/>
            <a:cxnLst/>
            <a:rect l="l" t="t" r="r" b="b"/>
            <a:pathLst>
              <a:path w="5311775" h="3801745">
                <a:moveTo>
                  <a:pt x="0" y="0"/>
                </a:moveTo>
                <a:lnTo>
                  <a:pt x="5311330" y="0"/>
                </a:lnTo>
                <a:lnTo>
                  <a:pt x="5311330" y="3801605"/>
                </a:lnTo>
                <a:lnTo>
                  <a:pt x="0" y="380160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1004" y="2119508"/>
            <a:ext cx="0" cy="3808095"/>
          </a:xfrm>
          <a:custGeom>
            <a:avLst/>
            <a:gdLst/>
            <a:ahLst/>
            <a:cxnLst/>
            <a:rect l="l" t="t" r="r" b="b"/>
            <a:pathLst>
              <a:path h="3808095">
                <a:moveTo>
                  <a:pt x="0" y="0"/>
                </a:moveTo>
                <a:lnTo>
                  <a:pt x="0" y="3807955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4900" y="2119508"/>
            <a:ext cx="0" cy="2914650"/>
          </a:xfrm>
          <a:custGeom>
            <a:avLst/>
            <a:gdLst/>
            <a:ahLst/>
            <a:cxnLst/>
            <a:rect l="l" t="t" r="r" b="b"/>
            <a:pathLst>
              <a:path h="2914650">
                <a:moveTo>
                  <a:pt x="0" y="0"/>
                </a:moveTo>
                <a:lnTo>
                  <a:pt x="0" y="2914263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04900" y="5650991"/>
            <a:ext cx="0" cy="276860"/>
          </a:xfrm>
          <a:custGeom>
            <a:avLst/>
            <a:gdLst/>
            <a:ahLst/>
            <a:cxnLst/>
            <a:rect l="l" t="t" r="r" b="b"/>
            <a:pathLst>
              <a:path h="276860">
                <a:moveTo>
                  <a:pt x="0" y="0"/>
                </a:moveTo>
                <a:lnTo>
                  <a:pt x="0" y="27647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7829" y="212268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7829" y="592428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2144" y="2111542"/>
            <a:ext cx="1467485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안녕하세요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반갑습니다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832485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print('\n\n')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1941" y="5037806"/>
            <a:ext cx="12420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print(a,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end=‘’) 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7346758" y="2113255"/>
          <a:ext cx="3613785" cy="2141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7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882">
                <a:tc>
                  <a:txBody>
                    <a:bodyPr/>
                    <a:lstStyle/>
                    <a:p>
                      <a:pPr marL="143510" marR="250634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 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안녕하세요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327829" y="1819655"/>
            <a:ext cx="1461135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ex2-30.py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40096" y="5033771"/>
            <a:ext cx="3510279" cy="617220"/>
          </a:xfrm>
          <a:prstGeom prst="rect">
            <a:avLst/>
          </a:prstGeom>
          <a:solidFill>
            <a:srgbClr val="539E39"/>
          </a:solidFill>
          <a:ln w="15240">
            <a:solidFill>
              <a:srgbClr val="3A7327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91440" marR="0" lvl="0" indent="0" algn="l" defTabSz="914400" rtl="0" eaLnBrk="1" fontAlgn="auto" latinLnBrk="1" hangingPunct="1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‘’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또는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000" b="0" i="0" u="none" strike="noStrike" kern="1200" cap="none" spc="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“”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NULL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6994" y="403598"/>
            <a:ext cx="596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널</a:t>
            </a:r>
            <a:r>
              <a:rPr spc="-160" dirty="0">
                <a:latin typeface="Arial"/>
                <a:cs typeface="Arial"/>
              </a:rPr>
              <a:t>(Null)</a:t>
            </a:r>
            <a:r>
              <a:rPr spc="-160" dirty="0"/>
              <a:t>과</a:t>
            </a:r>
            <a:r>
              <a:rPr spc="-395" dirty="0"/>
              <a:t> </a:t>
            </a:r>
            <a:r>
              <a:rPr spc="-60" dirty="0"/>
              <a:t>개행문자</a:t>
            </a:r>
            <a:r>
              <a:rPr spc="-60" dirty="0">
                <a:latin typeface="Arial"/>
                <a:cs typeface="Arial"/>
              </a:rPr>
              <a:t>(\n)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3883" y="1774870"/>
            <a:ext cx="7964805" cy="3865879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Null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이란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955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2351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빈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문자열을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뜻하는	것으로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파이썬에서는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Null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해당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되는  것으로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None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</a:t>
            </a:r>
            <a:r>
              <a:rPr kumimoji="0" sz="2400" b="0" i="0" u="none" strike="noStrike" kern="1200" cap="none" spc="-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사용함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3556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개행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(\n)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란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파이썬에서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줄바꿈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을 할 때는 개행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(New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Character)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가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사용되는데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개행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문자는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다른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말로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라인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피드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(Line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Feed)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라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고도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부름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866" y="401269"/>
            <a:ext cx="3174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키보드</a:t>
            </a:r>
            <a:r>
              <a:rPr spc="-440" dirty="0"/>
              <a:t> </a:t>
            </a:r>
            <a:r>
              <a:rPr spc="-50" dirty="0"/>
              <a:t>입력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2644" y="2397645"/>
            <a:ext cx="162560" cy="2185670"/>
          </a:xfrm>
          <a:custGeom>
            <a:avLst/>
            <a:gdLst/>
            <a:ahLst/>
            <a:cxnLst/>
            <a:rect l="l" t="t" r="r" b="b"/>
            <a:pathLst>
              <a:path w="162559" h="2185670">
                <a:moveTo>
                  <a:pt x="0" y="0"/>
                </a:moveTo>
                <a:lnTo>
                  <a:pt x="162559" y="0"/>
                </a:lnTo>
                <a:lnTo>
                  <a:pt x="162559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204" y="2397645"/>
            <a:ext cx="5311775" cy="2185670"/>
          </a:xfrm>
          <a:custGeom>
            <a:avLst/>
            <a:gdLst/>
            <a:ahLst/>
            <a:cxnLst/>
            <a:rect l="l" t="t" r="r" b="b"/>
            <a:pathLst>
              <a:path w="5311775" h="2185670">
                <a:moveTo>
                  <a:pt x="0" y="0"/>
                </a:moveTo>
                <a:lnTo>
                  <a:pt x="5311343" y="0"/>
                </a:lnTo>
                <a:lnTo>
                  <a:pt x="5311343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2637" y="2394466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6534" y="2394466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462" y="2397641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462" y="4583216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77" y="2509129"/>
            <a:ext cx="31356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이름을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print('%s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님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반갑습니다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name)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08391" y="238821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5">
                <a:tc>
                  <a:txBody>
                    <a:bodyPr/>
                    <a:lstStyle/>
                    <a:p>
                      <a:pPr marL="143510" marR="131826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이름을 입력하세요</a:t>
                      </a:r>
                      <a:r>
                        <a:rPr sz="1400" spc="-30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홍길동  홍길동님</a:t>
                      </a:r>
                      <a:r>
                        <a:rPr sz="1400" spc="-10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400" spc="-5" dirty="0">
                          <a:latin typeface="Arial Unicode MS"/>
                          <a:cs typeface="Arial Unicode MS"/>
                        </a:rPr>
                        <a:t>반갑습니다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ex2-31.py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345" y="429998"/>
            <a:ext cx="779208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키보드</a:t>
            </a:r>
            <a:r>
              <a:rPr spc="-375" dirty="0"/>
              <a:t> </a:t>
            </a:r>
            <a:r>
              <a:rPr spc="-40" dirty="0"/>
              <a:t>입력받은</a:t>
            </a:r>
            <a:r>
              <a:rPr spc="-370" dirty="0"/>
              <a:t> </a:t>
            </a:r>
            <a:r>
              <a:rPr dirty="0"/>
              <a:t>두</a:t>
            </a:r>
            <a:r>
              <a:rPr spc="-370" dirty="0"/>
              <a:t> </a:t>
            </a:r>
            <a:r>
              <a:rPr dirty="0"/>
              <a:t>수</a:t>
            </a:r>
            <a:r>
              <a:rPr spc="-370" dirty="0"/>
              <a:t> </a:t>
            </a:r>
            <a:r>
              <a:rPr spc="-50" dirty="0"/>
              <a:t>더하기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2644" y="2397645"/>
            <a:ext cx="162560" cy="2670175"/>
          </a:xfrm>
          <a:custGeom>
            <a:avLst/>
            <a:gdLst/>
            <a:ahLst/>
            <a:cxnLst/>
            <a:rect l="l" t="t" r="r" b="b"/>
            <a:pathLst>
              <a:path w="162559" h="2670175">
                <a:moveTo>
                  <a:pt x="0" y="0"/>
                </a:moveTo>
                <a:lnTo>
                  <a:pt x="162559" y="0"/>
                </a:lnTo>
                <a:lnTo>
                  <a:pt x="162559" y="2669946"/>
                </a:lnTo>
                <a:lnTo>
                  <a:pt x="0" y="26699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204" y="2397645"/>
            <a:ext cx="5311775" cy="2670175"/>
          </a:xfrm>
          <a:custGeom>
            <a:avLst/>
            <a:gdLst/>
            <a:ahLst/>
            <a:cxnLst/>
            <a:rect l="l" t="t" r="r" b="b"/>
            <a:pathLst>
              <a:path w="5311775" h="2670175">
                <a:moveTo>
                  <a:pt x="0" y="0"/>
                </a:moveTo>
                <a:lnTo>
                  <a:pt x="5311343" y="0"/>
                </a:lnTo>
                <a:lnTo>
                  <a:pt x="5311343" y="2669946"/>
                </a:lnTo>
                <a:lnTo>
                  <a:pt x="0" y="26699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2637" y="2394465"/>
            <a:ext cx="0" cy="2676525"/>
          </a:xfrm>
          <a:custGeom>
            <a:avLst/>
            <a:gdLst/>
            <a:ahLst/>
            <a:cxnLst/>
            <a:rect l="l" t="t" r="r" b="b"/>
            <a:pathLst>
              <a:path h="2676525">
                <a:moveTo>
                  <a:pt x="0" y="0"/>
                </a:moveTo>
                <a:lnTo>
                  <a:pt x="0" y="2676296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6534" y="2394465"/>
            <a:ext cx="0" cy="2080260"/>
          </a:xfrm>
          <a:custGeom>
            <a:avLst/>
            <a:gdLst/>
            <a:ahLst/>
            <a:cxnLst/>
            <a:rect l="l" t="t" r="r" b="b"/>
            <a:pathLst>
              <a:path h="2080260">
                <a:moveTo>
                  <a:pt x="0" y="0"/>
                </a:moveTo>
                <a:lnTo>
                  <a:pt x="0" y="207980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462" y="2397640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462" y="5067589"/>
            <a:ext cx="2387600" cy="0"/>
          </a:xfrm>
          <a:custGeom>
            <a:avLst/>
            <a:gdLst/>
            <a:ahLst/>
            <a:cxnLst/>
            <a:rect l="l" t="t" r="r" b="b"/>
            <a:pathLst>
              <a:path w="2387600">
                <a:moveTo>
                  <a:pt x="0" y="0"/>
                </a:moveTo>
                <a:lnTo>
                  <a:pt x="238727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1077" y="2386500"/>
            <a:ext cx="34899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숫자를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1280" y="3606503"/>
            <a:ext cx="1388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int(a)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int(b)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9462" y="4338018"/>
            <a:ext cx="2387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14741" y="2388213"/>
            <a:ext cx="0" cy="1635125"/>
          </a:xfrm>
          <a:custGeom>
            <a:avLst/>
            <a:gdLst/>
            <a:ahLst/>
            <a:cxnLst/>
            <a:rect l="l" t="t" r="r" b="b"/>
            <a:pathLst>
              <a:path h="1635125">
                <a:moveTo>
                  <a:pt x="0" y="0"/>
                </a:moveTo>
                <a:lnTo>
                  <a:pt x="0" y="163507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909476" y="2388213"/>
            <a:ext cx="0" cy="1635125"/>
          </a:xfrm>
          <a:custGeom>
            <a:avLst/>
            <a:gdLst/>
            <a:ahLst/>
            <a:cxnLst/>
            <a:rect l="l" t="t" r="r" b="b"/>
            <a:pathLst>
              <a:path h="1635125">
                <a:moveTo>
                  <a:pt x="0" y="0"/>
                </a:moveTo>
                <a:lnTo>
                  <a:pt x="0" y="163507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08391" y="2394562"/>
            <a:ext cx="3607435" cy="0"/>
          </a:xfrm>
          <a:custGeom>
            <a:avLst/>
            <a:gdLst/>
            <a:ahLst/>
            <a:cxnLst/>
            <a:rect l="l" t="t" r="r" b="b"/>
            <a:pathLst>
              <a:path w="3607434">
                <a:moveTo>
                  <a:pt x="0" y="0"/>
                </a:moveTo>
                <a:lnTo>
                  <a:pt x="360743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08391" y="4016933"/>
            <a:ext cx="3607435" cy="0"/>
          </a:xfrm>
          <a:custGeom>
            <a:avLst/>
            <a:gdLst/>
            <a:ahLst/>
            <a:cxnLst/>
            <a:rect l="l" t="t" r="r" b="b"/>
            <a:pathLst>
              <a:path w="3607434">
                <a:moveTo>
                  <a:pt x="0" y="0"/>
                </a:moveTo>
                <a:lnTo>
                  <a:pt x="360743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21091" y="2400912"/>
            <a:ext cx="3582035" cy="350520"/>
          </a:xfrm>
          <a:prstGeom prst="rect">
            <a:avLst/>
          </a:prstGeom>
          <a:solidFill>
            <a:srgbClr val="318B99"/>
          </a:solidFill>
        </p:spPr>
        <p:txBody>
          <a:bodyPr vert="horz" wrap="square" lIns="0" tIns="54610" rIns="0" bIns="0" rtlCol="0">
            <a:spAutoFit/>
          </a:bodyPr>
          <a:lstStyle/>
          <a:p>
            <a:pPr marL="62230" marR="0" lvl="0" indent="0" algn="l" defTabSz="914400" rtl="0" eaLnBrk="1" fontAlgn="auto" latinLnBrk="1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ː ː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실행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21091" y="2751188"/>
            <a:ext cx="3582035" cy="12598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62230" rIns="0" bIns="0" rtlCol="0">
            <a:spAutoFit/>
          </a:bodyPr>
          <a:lstStyle/>
          <a:p>
            <a:pPr marL="137795" marR="1054100" lvl="0" indent="-635" algn="just" defTabSz="914400" rtl="0" eaLnBrk="1" fontAlgn="auto" latinLnBrk="1" hangingPunct="1">
              <a:lnSpc>
                <a:spcPct val="99700"/>
              </a:lnSpc>
              <a:spcBef>
                <a:spcPts val="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20  30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ex2-33.py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76738" y="4474273"/>
            <a:ext cx="162560" cy="1241425"/>
          </a:xfrm>
          <a:custGeom>
            <a:avLst/>
            <a:gdLst/>
            <a:ahLst/>
            <a:cxnLst/>
            <a:rect l="l" t="t" r="r" b="b"/>
            <a:pathLst>
              <a:path w="162560" h="1241425">
                <a:moveTo>
                  <a:pt x="0" y="0"/>
                </a:moveTo>
                <a:lnTo>
                  <a:pt x="162560" y="0"/>
                </a:lnTo>
                <a:lnTo>
                  <a:pt x="162560" y="1241285"/>
                </a:lnTo>
                <a:lnTo>
                  <a:pt x="0" y="12412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39298" y="4474273"/>
            <a:ext cx="5311775" cy="1241425"/>
          </a:xfrm>
          <a:custGeom>
            <a:avLst/>
            <a:gdLst/>
            <a:ahLst/>
            <a:cxnLst/>
            <a:rect l="l" t="t" r="r" b="b"/>
            <a:pathLst>
              <a:path w="5311775" h="1241425">
                <a:moveTo>
                  <a:pt x="0" y="0"/>
                </a:moveTo>
                <a:lnTo>
                  <a:pt x="5311343" y="0"/>
                </a:lnTo>
                <a:lnTo>
                  <a:pt x="5311343" y="1241285"/>
                </a:lnTo>
                <a:lnTo>
                  <a:pt x="0" y="124128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6738" y="4463136"/>
            <a:ext cx="54743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1381760" lvl="0" indent="0" algn="just" defTabSz="914400" rtl="0" eaLnBrk="1" fontAlgn="auto" latinLnBrk="1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첫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 숫자를 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int(input('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번째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숫자를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 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8767" y="423604"/>
            <a:ext cx="87591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인치</a:t>
            </a:r>
            <a:r>
              <a:rPr spc="-160" dirty="0">
                <a:latin typeface="Arial"/>
                <a:cs typeface="Arial"/>
              </a:rPr>
              <a:t>(inch)</a:t>
            </a:r>
            <a:r>
              <a:rPr spc="-160" dirty="0"/>
              <a:t>를 </a:t>
            </a:r>
            <a:r>
              <a:rPr spc="-145" dirty="0"/>
              <a:t>센티미터</a:t>
            </a:r>
            <a:r>
              <a:rPr spc="-145" dirty="0">
                <a:latin typeface="Arial"/>
                <a:cs typeface="Arial"/>
              </a:rPr>
              <a:t>(cm)</a:t>
            </a:r>
            <a:r>
              <a:rPr spc="-145" dirty="0"/>
              <a:t>로</a:t>
            </a:r>
            <a:r>
              <a:rPr spc="-630" dirty="0"/>
              <a:t> </a:t>
            </a:r>
            <a:r>
              <a:rPr spc="-50" dirty="0"/>
              <a:t>변환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2644" y="2397645"/>
            <a:ext cx="162560" cy="2185670"/>
          </a:xfrm>
          <a:custGeom>
            <a:avLst/>
            <a:gdLst/>
            <a:ahLst/>
            <a:cxnLst/>
            <a:rect l="l" t="t" r="r" b="b"/>
            <a:pathLst>
              <a:path w="162559" h="2185670">
                <a:moveTo>
                  <a:pt x="0" y="0"/>
                </a:moveTo>
                <a:lnTo>
                  <a:pt x="162559" y="0"/>
                </a:lnTo>
                <a:lnTo>
                  <a:pt x="162559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204" y="2397645"/>
            <a:ext cx="5311775" cy="2185670"/>
          </a:xfrm>
          <a:custGeom>
            <a:avLst/>
            <a:gdLst/>
            <a:ahLst/>
            <a:cxnLst/>
            <a:rect l="l" t="t" r="r" b="b"/>
            <a:pathLst>
              <a:path w="5311775" h="2185670">
                <a:moveTo>
                  <a:pt x="0" y="0"/>
                </a:moveTo>
                <a:lnTo>
                  <a:pt x="5311343" y="0"/>
                </a:lnTo>
                <a:lnTo>
                  <a:pt x="5311343" y="2185581"/>
                </a:lnTo>
                <a:lnTo>
                  <a:pt x="0" y="2185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2637" y="2394466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66534" y="2394466"/>
            <a:ext cx="0" cy="2192020"/>
          </a:xfrm>
          <a:custGeom>
            <a:avLst/>
            <a:gdLst/>
            <a:ahLst/>
            <a:cxnLst/>
            <a:rect l="l" t="t" r="r" b="b"/>
            <a:pathLst>
              <a:path h="2192020">
                <a:moveTo>
                  <a:pt x="0" y="0"/>
                </a:moveTo>
                <a:lnTo>
                  <a:pt x="0" y="219193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462" y="2397641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89462" y="4583216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4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77" y="2509129"/>
            <a:ext cx="398526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inch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float(input('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인치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(inch)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를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입력하세요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'))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1562100" lvl="0" indent="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cm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inch </a:t>
            </a:r>
            <a:r>
              <a:rPr kumimoji="0" sz="1600" b="0" i="0" u="none" strike="noStrike" kern="1200" cap="none" spc="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2.54 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print('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센티미터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%.2f' </a:t>
            </a:r>
            <a:r>
              <a:rPr kumimoji="0" sz="16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%</a:t>
            </a:r>
            <a:r>
              <a:rPr kumimoji="0" sz="1600" b="0" i="0" u="none" strike="noStrike" kern="1200" cap="none" spc="-2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cm)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308391" y="2388212"/>
          <a:ext cx="3613785" cy="1628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6626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74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인치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(inch)</a:t>
                      </a:r>
                      <a:r>
                        <a:rPr sz="1400" spc="-35" dirty="0">
                          <a:latin typeface="Arial Unicode MS"/>
                          <a:cs typeface="Arial Unicode MS"/>
                        </a:rPr>
                        <a:t>를 </a:t>
                      </a:r>
                      <a:r>
                        <a:rPr sz="1400" dirty="0">
                          <a:latin typeface="Arial Unicode MS"/>
                          <a:cs typeface="Arial Unicode MS"/>
                        </a:rPr>
                        <a:t>입력하세요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32.8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센티미터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:</a:t>
                      </a:r>
                      <a:r>
                        <a:rPr sz="14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83.31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89462" y="2093976"/>
            <a:ext cx="1461770" cy="302260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875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ex2-34.py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317" y="409409"/>
            <a:ext cx="18364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주석문</a:t>
            </a:r>
          </a:p>
        </p:txBody>
      </p:sp>
      <p:sp>
        <p:nvSpPr>
          <p:cNvPr id="3" name="object 3"/>
          <p:cNvSpPr/>
          <p:nvPr/>
        </p:nvSpPr>
        <p:spPr>
          <a:xfrm>
            <a:off x="550163" y="1429511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31" y="1388363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5118" y="2125421"/>
            <a:ext cx="178435" cy="4003675"/>
          </a:xfrm>
          <a:custGeom>
            <a:avLst/>
            <a:gdLst/>
            <a:ahLst/>
            <a:cxnLst/>
            <a:rect l="l" t="t" r="r" b="b"/>
            <a:pathLst>
              <a:path w="178434" h="4003675">
                <a:moveTo>
                  <a:pt x="0" y="0"/>
                </a:moveTo>
                <a:lnTo>
                  <a:pt x="178231" y="0"/>
                </a:lnTo>
                <a:lnTo>
                  <a:pt x="178231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3350" y="2125421"/>
            <a:ext cx="5823585" cy="4003675"/>
          </a:xfrm>
          <a:custGeom>
            <a:avLst/>
            <a:gdLst/>
            <a:ahLst/>
            <a:cxnLst/>
            <a:rect l="l" t="t" r="r" b="b"/>
            <a:pathLst>
              <a:path w="5823584" h="4003675">
                <a:moveTo>
                  <a:pt x="0" y="0"/>
                </a:moveTo>
                <a:lnTo>
                  <a:pt x="5823394" y="0"/>
                </a:lnTo>
                <a:lnTo>
                  <a:pt x="5823394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5114" y="2122241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6735" y="2122241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1939" y="2125416"/>
            <a:ext cx="6008370" cy="0"/>
          </a:xfrm>
          <a:custGeom>
            <a:avLst/>
            <a:gdLst/>
            <a:ahLst/>
            <a:cxnLst/>
            <a:rect l="l" t="t" r="r" b="b"/>
            <a:pathLst>
              <a:path w="6008370">
                <a:moveTo>
                  <a:pt x="0" y="0"/>
                </a:moveTo>
                <a:lnTo>
                  <a:pt x="600797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1939" y="6128574"/>
            <a:ext cx="6008370" cy="0"/>
          </a:xfrm>
          <a:custGeom>
            <a:avLst/>
            <a:gdLst/>
            <a:ahLst/>
            <a:cxnLst/>
            <a:rect l="l" t="t" r="r" b="b"/>
            <a:pathLst>
              <a:path w="6008370">
                <a:moveTo>
                  <a:pt x="0" y="0"/>
                </a:moveTo>
                <a:lnTo>
                  <a:pt x="6007976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1723" y="2154608"/>
            <a:ext cx="2282190" cy="148653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0" marR="566420" lvl="0" indent="0" algn="l" defTabSz="914400" rtl="0" eaLnBrk="1" fontAlgn="auto" latinLnBrk="1" hangingPunct="1">
              <a:lnSpc>
                <a:spcPts val="191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파일명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ex2-35.py  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"""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-635" algn="l" defTabSz="914400" rtl="0" eaLnBrk="1" fontAlgn="auto" latinLnBrk="1" hangingPunct="1">
              <a:lnSpc>
                <a:spcPts val="192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프로그램명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수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더하기  작성자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홍길동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699135" lvl="0" indent="0" algn="l" defTabSz="914400" rtl="0" eaLnBrk="1" fontAlgn="auto" latinLnBrk="1" hangingPunct="1">
              <a:lnSpc>
                <a:spcPts val="191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작성일 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1600" b="0" i="0" u="none" strike="noStrike" kern="1200" cap="none" spc="-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2021.9.20  </a:t>
            </a: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"""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1723" y="3861477"/>
            <a:ext cx="68961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16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7679" y="3861477"/>
            <a:ext cx="259461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 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95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변수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 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</a:t>
            </a:r>
            <a:r>
              <a:rPr kumimoji="0" sz="1600" b="0" i="0" u="none" strike="noStrike" kern="1200" cap="none" spc="-2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  <a:p>
            <a:pPr marL="4064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두 수를 더해 변수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에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저장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1723" y="5080670"/>
            <a:ext cx="1678305" cy="51117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0" marR="5080" lvl="0" indent="0" algn="l" defTabSz="914400" rtl="0" eaLnBrk="1" fontAlgn="auto" latinLnBrk="1" hangingPunct="1">
              <a:lnSpc>
                <a:spcPts val="191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#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결과를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Arial Unicode MS"/>
              </a:rPr>
              <a:t>출력한다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 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print(c)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497314" y="2124163"/>
          <a:ext cx="4011929" cy="213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2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93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>
                        <a:latin typeface="Arial Unicode MS"/>
                        <a:cs typeface="Arial Unicode MS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364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75" dirty="0">
                          <a:latin typeface="Arial"/>
                          <a:cs typeface="Arial"/>
                        </a:rPr>
                        <a:t>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121939" y="1822704"/>
            <a:ext cx="1461770" cy="300355"/>
          </a:xfrm>
          <a:prstGeom prst="rect">
            <a:avLst/>
          </a:prstGeom>
          <a:solidFill>
            <a:srgbClr val="688925"/>
          </a:solidFill>
        </p:spPr>
        <p:txBody>
          <a:bodyPr vert="horz" wrap="square" lIns="0" tIns="15240" rIns="0" bIns="0" rtlCol="0">
            <a:spAutoFit/>
          </a:bodyPr>
          <a:lstStyle/>
          <a:p>
            <a:pPr marL="335915" marR="0" lvl="0" indent="0" algn="l" defTabSz="914400" rtl="0" eaLnBrk="1" fontAlgn="auto" latinLnBrk="1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ex2-35.py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23594</Words>
  <Application>Microsoft Office PowerPoint</Application>
  <PresentationFormat>와이드스크린</PresentationFormat>
  <Paragraphs>3309</Paragraphs>
  <Slides>324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324</vt:i4>
      </vt:variant>
    </vt:vector>
  </HeadingPairs>
  <TitlesOfParts>
    <vt:vector size="338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Calibri Light</vt:lpstr>
      <vt:lpstr>Consolas</vt:lpstr>
      <vt:lpstr>Times New Roman</vt:lpstr>
      <vt:lpstr>Wingdings</vt:lpstr>
      <vt:lpstr>Office Theme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01 파이썬과 개발 툴</vt:lpstr>
      <vt:lpstr>파이썬이란?</vt:lpstr>
      <vt:lpstr>세계 시장에서 컴퓨터 언어 점유율</vt:lpstr>
      <vt:lpstr>파이썬의 장점</vt:lpstr>
      <vt:lpstr>프로그램 개발 툴 소개 </vt:lpstr>
      <vt:lpstr>1. 기본 개발 툴(IDLE)</vt:lpstr>
      <vt:lpstr>1. 기본 개발 툴(IDLE)</vt:lpstr>
      <vt:lpstr>2. 주피터 노트북</vt:lpstr>
      <vt:lpstr>3. 파이참</vt:lpstr>
      <vt:lpstr>4. 서브라임 텍스트(Sublime Text)</vt:lpstr>
      <vt:lpstr>IDLE 프로그램 설치</vt:lpstr>
      <vt:lpstr>설치파일 다운로드</vt:lpstr>
      <vt:lpstr>설치시작 화면</vt:lpstr>
      <vt:lpstr>설치완료 화면</vt:lpstr>
      <vt:lpstr>IDLE 프로그램 실행</vt:lpstr>
      <vt:lpstr>파이썬 쉘 화면</vt:lpstr>
      <vt:lpstr>파이썬 쉘에서 명령 입력</vt:lpstr>
      <vt:lpstr>문자열이란?</vt:lpstr>
      <vt:lpstr>IDLE 에디터 실행</vt:lpstr>
      <vt:lpstr>IDLE 에디터 화면</vt:lpstr>
      <vt:lpstr>PowerPoint 프레젠테이션</vt:lpstr>
      <vt:lpstr>프로그램 저장</vt:lpstr>
      <vt:lpstr>프로그램 실행 및 결과보기</vt:lpstr>
      <vt:lpstr>프로그래밍 실습 맛보기</vt:lpstr>
      <vt:lpstr>PowerPoint 프레젠테이션</vt:lpstr>
      <vt:lpstr>변수란?</vt:lpstr>
      <vt:lpstr>두 수의 합 구하기</vt:lpstr>
      <vt:lpstr>변수명 규칙</vt:lpstr>
      <vt:lpstr>올바른 변수명</vt:lpstr>
      <vt:lpstr>잘못된 변수명</vt:lpstr>
      <vt:lpstr>자주 쓰이는 데이터 형</vt:lpstr>
      <vt:lpstr>숫자</vt:lpstr>
      <vt:lpstr>정수형</vt:lpstr>
      <vt:lpstr>실수형</vt:lpstr>
      <vt:lpstr>문자열</vt:lpstr>
      <vt:lpstr>문자열의 데이터 형</vt:lpstr>
      <vt:lpstr>30과 ’30’의 차이</vt:lpstr>
      <vt:lpstr>문자열의 인덱스</vt:lpstr>
      <vt:lpstr>불 데이터 형</vt:lpstr>
      <vt:lpstr>산술 연산자</vt:lpstr>
      <vt:lpstr>사칙연산자</vt:lpstr>
      <vt:lpstr>나머지와 소수점 절삭 연산자</vt:lpstr>
      <vt:lpstr>거듭제곱 연산자</vt:lpstr>
      <vt:lpstr>할당 연산자 : +=</vt:lpstr>
      <vt:lpstr>할당 연산자 : *=</vt:lpstr>
      <vt:lpstr>할당 연산자</vt:lpstr>
      <vt:lpstr>숫자 연산자</vt:lpstr>
      <vt:lpstr>문자열 반복 : *</vt:lpstr>
      <vt:lpstr>문자열 길이 : len()</vt:lpstr>
      <vt:lpstr>문자열 연결 : +</vt:lpstr>
      <vt:lpstr>문자열 연결 시 오류</vt:lpstr>
      <vt:lpstr>정수 -&gt; 문자열 : str()</vt:lpstr>
      <vt:lpstr>문자열 포맷팅 : %s</vt:lpstr>
      <vt:lpstr>문자열 포맷팅 : %d</vt:lpstr>
      <vt:lpstr>문자열 포맷팅 : %2d</vt:lpstr>
      <vt:lpstr>문자열 포맷팅 : %.2f</vt:lpstr>
      <vt:lpstr>문자열 포맷팅 기호</vt:lpstr>
      <vt:lpstr>Format() 이용한 문자열 포맷팅</vt:lpstr>
      <vt:lpstr>문자열 메소드</vt:lpstr>
      <vt:lpstr>실행 결과 화면 출력 : print()</vt:lpstr>
      <vt:lpstr>콤마(,)를 이용한 출력</vt:lpstr>
      <vt:lpstr>문자열 연결기호(+)를 이용한 출력</vt:lpstr>
      <vt:lpstr>문자열 포맷팅(%)을 이용한 출력</vt:lpstr>
      <vt:lpstr>키워드 sep을 이용한 출력</vt:lpstr>
      <vt:lpstr>키워드 end를 이용한 출력</vt:lpstr>
      <vt:lpstr>널(Null)과 개행문자(\n)</vt:lpstr>
      <vt:lpstr>키보드 입력</vt:lpstr>
      <vt:lpstr>키보드 입력받은 두 수 더하기</vt:lpstr>
      <vt:lpstr>인치(inch)를 센티미터(cm)로 변환</vt:lpstr>
      <vt:lpstr>주석문</vt:lpstr>
      <vt:lpstr>삼각형의 면적 구하기</vt:lpstr>
      <vt:lpstr>거스름돈 계산하기</vt:lpstr>
      <vt:lpstr>다음 프로그램의 실행 결과는?</vt:lpstr>
      <vt:lpstr>문자열 추출과 문자열 포맷팅</vt:lpstr>
      <vt:lpstr>성적 평균 구하기</vt:lpstr>
      <vt:lpstr>Format()함수의 다양한 형태</vt:lpstr>
      <vt:lpstr>Format()함수의 다양한 형태</vt:lpstr>
      <vt:lpstr>Format()함수의 다양한 형태</vt:lpstr>
      <vt:lpstr>기호 붙여 출력하기</vt:lpstr>
      <vt:lpstr>조합해보기</vt:lpstr>
      <vt:lpstr>Float 자료형 기본</vt:lpstr>
      <vt:lpstr>소수점 아래 자릿수 지정하기</vt:lpstr>
      <vt:lpstr>의미없는 소수점 제거하기</vt:lpstr>
      <vt:lpstr>Chapter 03</vt:lpstr>
      <vt:lpstr>조건문이란?</vt:lpstr>
      <vt:lpstr>양수 판별 프로그램</vt:lpstr>
      <vt:lpstr>양수 판별 흐름도</vt:lpstr>
      <vt:lpstr>조건문의 들여쓰기 : 파이썬</vt:lpstr>
      <vt:lpstr>비교 연산자와 논리 연산자</vt:lpstr>
      <vt:lpstr>비교 연산자</vt:lpstr>
      <vt:lpstr>비교연산자의 참/거짓</vt:lpstr>
      <vt:lpstr>짝수/홀수 판별</vt:lpstr>
      <vt:lpstr>논리 연산자</vt:lpstr>
      <vt:lpstr>시험 합격/불합격 판정</vt:lpstr>
      <vt:lpstr>홈페이지 관리자 판별</vt:lpstr>
      <vt:lpstr>논리 연산자 not</vt:lpstr>
      <vt:lpstr>If~ 구문의 사용 예</vt:lpstr>
      <vt:lpstr>예제 3-8 흐름도</vt:lpstr>
      <vt:lpstr>If~ else~ 구문의 사용 예</vt:lpstr>
      <vt:lpstr>예제 3-9 흐름도</vt:lpstr>
      <vt:lpstr>If~ elif~ else~ 구문의 사용 예</vt:lpstr>
      <vt:lpstr>Q3-1. if~ 구문으로 월을 입력받아 계절 표시하기</vt:lpstr>
      <vt:lpstr>Q3-2. if~ 구문으로 숫자로 열차 좌석 판별하기</vt:lpstr>
      <vt:lpstr>Q3-3. if~ 구문으로 4의 배수/5의 배수 판별하기</vt:lpstr>
      <vt:lpstr>Q3-4. if~ else~ 구문으로 모음/자음 판별하기</vt:lpstr>
      <vt:lpstr>Q3-5. if~ else~ 구문으로 체형 판별하기</vt:lpstr>
      <vt:lpstr>Q3-6. if~ elif~ else~ 구문으로 지불금액 계산하기</vt:lpstr>
      <vt:lpstr>Q3-6. (계속)</vt:lpstr>
      <vt:lpstr>Q3-7. 세 수 중 큰수 찾기</vt:lpstr>
      <vt:lpstr>Q3-8. 고객 만족도에 따른 팁 계산하기</vt:lpstr>
      <vt:lpstr>If문으로 만 나이 계산하기</vt:lpstr>
      <vt:lpstr>If문으로 만 나이 계산하기(계속)</vt:lpstr>
      <vt:lpstr>If문으로 만 나이 계산하기(계속)</vt:lpstr>
      <vt:lpstr>If문으로 만 나이 계산하기(계속)</vt:lpstr>
      <vt:lpstr>날짜/시간 출력하기</vt:lpstr>
      <vt:lpstr>날짜/시간을 한 줄로 출력하기</vt:lpstr>
      <vt:lpstr>오전과 오후를 구분하는 프로그램</vt:lpstr>
      <vt:lpstr>계절을 구분하는 프로그램</vt:lpstr>
      <vt:lpstr>계절을 구분하는 프로그램</vt:lpstr>
      <vt:lpstr>계절을 구분하는 프로그램</vt:lpstr>
      <vt:lpstr>나중에 구현하려고 비워 둔 구문</vt:lpstr>
      <vt:lpstr>나중에 구현하려고 비워 둔 구문</vt:lpstr>
      <vt:lpstr>Chapter 04</vt:lpstr>
      <vt:lpstr>반복문이란?</vt:lpstr>
      <vt:lpstr>for문으로 반복 출력하기</vt:lpstr>
      <vt:lpstr>while문으로 반복 출력하기</vt:lpstr>
      <vt:lpstr>1~10의 합계(for문)</vt:lpstr>
      <vt:lpstr>For 반복문과 범위</vt:lpstr>
      <vt:lpstr>반대로 반복하기</vt:lpstr>
      <vt:lpstr>반대로 반복하기</vt:lpstr>
      <vt:lpstr>예제 4-3의 변수 값의 변화</vt:lpstr>
      <vt:lpstr>range() 함수의 활용</vt:lpstr>
      <vt:lpstr>3의 배수의 합계</vt:lpstr>
      <vt:lpstr>문자열 세로 출력</vt:lpstr>
      <vt:lpstr>섭씨 온도를 화씨로 변환</vt:lpstr>
      <vt:lpstr>Q4-1. 5의 배수가 아닌 수의 합계 구하기</vt:lpstr>
      <vt:lpstr>Q4-2. 전화번호에서 하이픈(-) 삭제하기</vt:lpstr>
      <vt:lpstr>Q4-3. 전화번호에 하이픈(-) 추가하기</vt:lpstr>
      <vt:lpstr>Q4-4. 길이 단위 환산표 만들기</vt:lpstr>
      <vt:lpstr>Q4-5. 무게 단위 환산표 만들기</vt:lpstr>
      <vt:lpstr>Q4-6. 홀수 개수 세기</vt:lpstr>
      <vt:lpstr>2단 구구단표 만들기</vt:lpstr>
      <vt:lpstr>전체 구구단표 만들기</vt:lpstr>
      <vt:lpstr>Q4-7. 별표(*)로 특정 형태 만들기 1</vt:lpstr>
      <vt:lpstr>Q4-8. 별표(*)로 특정 형태 만들기 2</vt:lpstr>
      <vt:lpstr>while문으로 1~10의 합계 구하기</vt:lpstr>
      <vt:lpstr>예제 4-10의 변수 값의 변화</vt:lpstr>
      <vt:lpstr>배수의 합계(while문)</vt:lpstr>
      <vt:lpstr>Q4-9. 섭씨/화씨 환산표(while문)</vt:lpstr>
      <vt:lpstr>Q4-10. 3의 배수가 아닌 수 출력(while문)</vt:lpstr>
      <vt:lpstr>영어 모음과 개수 구하기</vt:lpstr>
      <vt:lpstr>Q4-11. 문장 역순으로 출력하기(while문)</vt:lpstr>
      <vt:lpstr>break문</vt:lpstr>
      <vt:lpstr>Chapter 05</vt:lpstr>
      <vt:lpstr>리스트 생성과 추출</vt:lpstr>
      <vt:lpstr>리스트 요소 추가</vt:lpstr>
      <vt:lpstr>리스트 연산자</vt:lpstr>
      <vt:lpstr>리스트 요소추가</vt:lpstr>
      <vt:lpstr>리스트 요소 삭제</vt:lpstr>
      <vt:lpstr>리스트 연결과 추가의 차이</vt:lpstr>
      <vt:lpstr>리스트 요소 카운트</vt:lpstr>
      <vt:lpstr>리스트 정렬</vt:lpstr>
      <vt:lpstr>리스트 주요 메소드</vt:lpstr>
      <vt:lpstr>For 반복문과 리스트</vt:lpstr>
      <vt:lpstr>For 반복문과 리스트</vt:lpstr>
      <vt:lpstr>리스트와 범위를 조합해서 사용하기</vt:lpstr>
      <vt:lpstr>Q5-1. 리스트 추출하기</vt:lpstr>
      <vt:lpstr>Q5-2. list()와 range()로 리스트 생성하기</vt:lpstr>
      <vt:lpstr>Q5-3. 리스트 요소 추가하기</vt:lpstr>
      <vt:lpstr>Q5-4. 리스트 요소 삭제하기</vt:lpstr>
      <vt:lpstr>Q5-5. 리스트 요소 삭제하기</vt:lpstr>
      <vt:lpstr>for문에서 리스트 활용</vt:lpstr>
      <vt:lpstr>리스트로 합계와 평균 구하기</vt:lpstr>
      <vt:lpstr>While문에서 리스트 활용</vt:lpstr>
      <vt:lpstr>Q5-6. while문에서 리스트 활용하기</vt:lpstr>
      <vt:lpstr>Q5-6. 리스트 요소 삭제하기(계속)</vt:lpstr>
      <vt:lpstr>Q5-7. 리스트를 이용한 영어단어 퀴즈</vt:lpstr>
      <vt:lpstr>2차원 리스트의 구조</vt:lpstr>
      <vt:lpstr>8명 학생 3과목 성적 합계와 평균</vt:lpstr>
      <vt:lpstr>Q5-8. 예제 5-10을 while문으로 작성하기</vt:lpstr>
      <vt:lpstr>Q5-9. 리스트를 이용한 합계/평균 구하기</vt:lpstr>
      <vt:lpstr>Q5-10. 영화관 빈 좌석 표시하기</vt:lpstr>
      <vt:lpstr>Q5-10. 영화관 빈 좌석 표시하기(계속)</vt:lpstr>
      <vt:lpstr>Chapter 06</vt:lpstr>
      <vt:lpstr>튜플이란?</vt:lpstr>
      <vt:lpstr>튜플 생성과 요소 추출</vt:lpstr>
      <vt:lpstr>튜플 병합과 길이 구하기</vt:lpstr>
      <vt:lpstr>Q6-1 튜플로 구구단표 만들기</vt:lpstr>
      <vt:lpstr>Q6-2</vt:lpstr>
      <vt:lpstr>딕셔너리란?</vt:lpstr>
      <vt:lpstr>딕셔너리의 기본 구조</vt:lpstr>
      <vt:lpstr>딕셔너리 요소 다루기</vt:lpstr>
      <vt:lpstr>for문에서 딕셔너리 사용하기</vt:lpstr>
      <vt:lpstr>딕셔너리의 요소에 접근하기</vt:lpstr>
      <vt:lpstr>딕셔너리의 요소 추가</vt:lpstr>
      <vt:lpstr>딕셔너리의 요소 제거</vt:lpstr>
      <vt:lpstr>키가 존재하는지 확인하고 접근하기</vt:lpstr>
      <vt:lpstr>키가 존재하지 않을때 None을 출력 확인</vt:lpstr>
      <vt:lpstr>For 딕셔너리와 함께 사용하기</vt:lpstr>
      <vt:lpstr>Q6-3 딕셔너리로 성적 합계/평균 구하기</vt:lpstr>
      <vt:lpstr>Q6-4 딕셔너리로 정보 접근 제어하기</vt:lpstr>
      <vt:lpstr>Q6-5</vt:lpstr>
      <vt:lpstr>Chapter 07</vt:lpstr>
      <vt:lpstr>함수 정의와 호출</vt:lpstr>
      <vt:lpstr>파이썬의 내장 함수</vt:lpstr>
      <vt:lpstr>매개 변수란?</vt:lpstr>
      <vt:lpstr>매개 변수가 1개인 경우</vt:lpstr>
      <vt:lpstr>매개 변수가 여러 개인 경우</vt:lpstr>
      <vt:lpstr>매개 변수 *args</vt:lpstr>
      <vt:lpstr>파이썬의 값에 의한 호출</vt:lpstr>
      <vt:lpstr>파이썬의 레퍼런스에 의한 호출</vt:lpstr>
      <vt:lpstr>함수 값의 반환</vt:lpstr>
      <vt:lpstr>Q7-1 함수로 정수 합계 구하기</vt:lpstr>
      <vt:lpstr>Q7-2 함수로 배수 합계 구하기</vt:lpstr>
      <vt:lpstr>Q7-3 함수로 최대공약수 구하기</vt:lpstr>
      <vt:lpstr>람다 함수</vt:lpstr>
      <vt:lpstr>람다 함수 사용 예</vt:lpstr>
      <vt:lpstr>지역 변수와 전역 변수</vt:lpstr>
      <vt:lpstr>지역 변수 사용 시의 오류</vt:lpstr>
      <vt:lpstr>전역 변수의 사용 예</vt:lpstr>
      <vt:lpstr>전역 변수의 값의 변경</vt:lpstr>
      <vt:lpstr>키워드 global</vt:lpstr>
      <vt:lpstr>파일 쓰기</vt:lpstr>
      <vt:lpstr>Open() 함수의 파일모드</vt:lpstr>
      <vt:lpstr>리스트를 파일로 저장</vt:lpstr>
      <vt:lpstr>파일 읽기</vt:lpstr>
      <vt:lpstr>Q7-4 함수로 만드는 영어단어 퀴즈</vt:lpstr>
      <vt:lpstr>Q7-5 함수로 세 수 중 큰 수 찾기</vt:lpstr>
      <vt:lpstr>Q7-6 파일에서 합계/평균 구하기</vt:lpstr>
      <vt:lpstr>Q7-6 파일에서 합계/평균 구하기(계속)</vt:lpstr>
      <vt:lpstr>키워드 매개 변수</vt:lpstr>
      <vt:lpstr>여러 함수 호출 형태</vt:lpstr>
      <vt:lpstr>자료 없이 리턴하기</vt:lpstr>
      <vt:lpstr>비어있는 리턴 값</vt:lpstr>
      <vt:lpstr>괄호가 없는 듀플</vt:lpstr>
      <vt:lpstr>여러 개의 값 리턴</vt:lpstr>
      <vt:lpstr>함수의 매개 변수로 함수 전달하기</vt:lpstr>
      <vt:lpstr>함수의 매개 변수로 함수 전달하기</vt:lpstr>
      <vt:lpstr>랜덤하게 1000명의 키와 몸무게 만들기</vt:lpstr>
      <vt:lpstr>Try except 구문</vt:lpstr>
      <vt:lpstr>숫자로 변환되는 것들만 리스트에 넣기</vt:lpstr>
      <vt:lpstr>예외 구분하기</vt:lpstr>
      <vt:lpstr>숫자로 변환되는 것들만 리스트에 넣기</vt:lpstr>
      <vt:lpstr>Sys 모듈</vt:lpstr>
      <vt:lpstr>os 모듈</vt:lpstr>
      <vt:lpstr>os 모듈</vt:lpstr>
      <vt:lpstr>time</vt:lpstr>
      <vt:lpstr>Chapter 08</vt:lpstr>
      <vt:lpstr>모듈 생성하기</vt:lpstr>
      <vt:lpstr>greet 모듈 활용하기</vt:lpstr>
      <vt:lpstr>모듈 불러와 사용하기</vt:lpstr>
      <vt:lpstr>Math 모듈의 정수 관련 함수</vt:lpstr>
      <vt:lpstr>삼각/거듭제곱/제곱근/로그 함수</vt:lpstr>
      <vt:lpstr>Math 모듈의 주요 함수와 상수</vt:lpstr>
      <vt:lpstr>random() 함수</vt:lpstr>
      <vt:lpstr>randrange() 함수</vt:lpstr>
      <vt:lpstr>randint() 함수</vt:lpstr>
      <vt:lpstr>choice() 함수</vt:lpstr>
      <vt:lpstr>shuffle() 함수</vt:lpstr>
      <vt:lpstr>주사위 게임 만들기</vt:lpstr>
      <vt:lpstr>가위 바위 보 게임 만들기</vt:lpstr>
      <vt:lpstr>가위 바위 보 게임 만들기(계속)</vt:lpstr>
      <vt:lpstr>datatime 모듈</vt:lpstr>
      <vt:lpstr>datatime.strftime() 메소드의 포맷 기호</vt:lpstr>
      <vt:lpstr>Chapter 09</vt:lpstr>
      <vt:lpstr>객체 지향 프로그래밍</vt:lpstr>
      <vt:lpstr>클래스와 객체의 관계</vt:lpstr>
      <vt:lpstr>객체지향의 예</vt:lpstr>
      <vt:lpstr>클래스의 속성과 메소드</vt:lpstr>
      <vt:lpstr>생성자</vt:lpstr>
      <vt:lpstr>클래스 속성</vt:lpstr>
      <vt:lpstr>인스턴스 속성</vt:lpstr>
      <vt:lpstr>Q9-1 객체지향 원의 면적과 원주</vt:lpstr>
      <vt:lpstr>Q9-2 객체지향 합계/평균</vt:lpstr>
      <vt:lpstr>Q9-3 객체지향 사칙연산 계산</vt:lpstr>
      <vt:lpstr>Q9-4 생성자 매개변수 리스트</vt:lpstr>
      <vt:lpstr>Q9-5 객체지향 문자열 다루기</vt:lpstr>
      <vt:lpstr>클래스 상속</vt:lpstr>
      <vt:lpstr>super() 함수</vt:lpstr>
      <vt:lpstr>super() 함수(계속)</vt:lpstr>
      <vt:lpstr>PowerPoint 프레젠테이션</vt:lpstr>
      <vt:lpstr>주피터 노트북이란?</vt:lpstr>
      <vt:lpstr>아나콘다 프로그램 설치</vt:lpstr>
      <vt:lpstr>아나콘다 설치파일 다운로드 화면</vt:lpstr>
      <vt:lpstr>아나콘다 설치 시작화면</vt:lpstr>
      <vt:lpstr>라이선스 동의 화면</vt:lpstr>
      <vt:lpstr>아나콘다 설치 완료 화면</vt:lpstr>
      <vt:lpstr>아나콘다의 주피터 노트북 메뉴</vt:lpstr>
      <vt:lpstr>작업폴더 생성하기</vt:lpstr>
      <vt:lpstr>작업폴더 생성하기(계속)</vt:lpstr>
      <vt:lpstr>새로운 파일 생성하기</vt:lpstr>
      <vt:lpstr>프로그램 작성과 실행하기</vt:lpstr>
      <vt:lpstr>프로그램 저장하기</vt:lpstr>
      <vt:lpstr>작업 폴더 확인하기</vt:lpstr>
      <vt:lpstr>.ipynb 파일 불러오기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bae myungjin</cp:lastModifiedBy>
  <cp:revision>48</cp:revision>
  <dcterms:created xsi:type="dcterms:W3CDTF">2020-08-09T18:35:56Z</dcterms:created>
  <dcterms:modified xsi:type="dcterms:W3CDTF">2021-03-08T04:24:05Z</dcterms:modified>
</cp:coreProperties>
</file>